
<file path=[Content_Types].xml><?xml version="1.0" encoding="utf-8"?>
<Types xmlns="http://schemas.openxmlformats.org/package/2006/content-types">
  <Default Extension="xml" ContentType="application/xml"/>
  <Default Extension="wmf" ContentType="image/x-wmf"/>
  <Default Extension="jpeg" ContentType="image/jpeg"/>
  <Default Extension="jpg" ContentType="image/jpeg"/>
  <Default Extension="rels" ContentType="application/vnd.openxmlformats-package.relationships+xml"/>
  <Default Extension="vml" ContentType="application/vnd.openxmlformats-officedocument.vmlDrawing"/>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0"/>
  </p:notesMasterIdLst>
  <p:handoutMasterIdLst>
    <p:handoutMasterId r:id="rId81"/>
  </p:handoutMasterIdLst>
  <p:sldIdLst>
    <p:sldId id="945" r:id="rId2"/>
    <p:sldId id="1339" r:id="rId3"/>
    <p:sldId id="1340" r:id="rId4"/>
    <p:sldId id="1341" r:id="rId5"/>
    <p:sldId id="1349" r:id="rId6"/>
    <p:sldId id="1352" r:id="rId7"/>
    <p:sldId id="1342" r:id="rId8"/>
    <p:sldId id="1343" r:id="rId9"/>
    <p:sldId id="1353" r:id="rId10"/>
    <p:sldId id="1338" r:id="rId11"/>
    <p:sldId id="1282" r:id="rId12"/>
    <p:sldId id="1283" r:id="rId13"/>
    <p:sldId id="1284" r:id="rId14"/>
    <p:sldId id="1285" r:id="rId15"/>
    <p:sldId id="1347" r:id="rId16"/>
    <p:sldId id="1344" r:id="rId17"/>
    <p:sldId id="1345" r:id="rId18"/>
    <p:sldId id="1346" r:id="rId19"/>
    <p:sldId id="1364" r:id="rId20"/>
    <p:sldId id="1354" r:id="rId21"/>
    <p:sldId id="1331" r:id="rId22"/>
    <p:sldId id="1289" r:id="rId23"/>
    <p:sldId id="1290" r:id="rId24"/>
    <p:sldId id="1360" r:id="rId25"/>
    <p:sldId id="1291" r:id="rId26"/>
    <p:sldId id="1292" r:id="rId27"/>
    <p:sldId id="1293" r:id="rId28"/>
    <p:sldId id="1373" r:id="rId29"/>
    <p:sldId id="1294" r:id="rId30"/>
    <p:sldId id="1295" r:id="rId31"/>
    <p:sldId id="1296" r:id="rId32"/>
    <p:sldId id="1297" r:id="rId33"/>
    <p:sldId id="1298" r:id="rId34"/>
    <p:sldId id="1299" r:id="rId35"/>
    <p:sldId id="1300" r:id="rId36"/>
    <p:sldId id="1301" r:id="rId37"/>
    <p:sldId id="1302" r:id="rId38"/>
    <p:sldId id="1303" r:id="rId39"/>
    <p:sldId id="1304" r:id="rId40"/>
    <p:sldId id="1305" r:id="rId41"/>
    <p:sldId id="1306" r:id="rId42"/>
    <p:sldId id="1307" r:id="rId43"/>
    <p:sldId id="1308" r:id="rId44"/>
    <p:sldId id="1309" r:id="rId45"/>
    <p:sldId id="1310" r:id="rId46"/>
    <p:sldId id="1311" r:id="rId47"/>
    <p:sldId id="1312" r:id="rId48"/>
    <p:sldId id="1313" r:id="rId49"/>
    <p:sldId id="1314" r:id="rId50"/>
    <p:sldId id="1315" r:id="rId51"/>
    <p:sldId id="1316" r:id="rId52"/>
    <p:sldId id="1317" r:id="rId53"/>
    <p:sldId id="1377" r:id="rId54"/>
    <p:sldId id="1320" r:id="rId55"/>
    <p:sldId id="1321" r:id="rId56"/>
    <p:sldId id="1322" r:id="rId57"/>
    <p:sldId id="1323" r:id="rId58"/>
    <p:sldId id="1324" r:id="rId59"/>
    <p:sldId id="1325" r:id="rId60"/>
    <p:sldId id="1326" r:id="rId61"/>
    <p:sldId id="1327" r:id="rId62"/>
    <p:sldId id="1328" r:id="rId63"/>
    <p:sldId id="1361" r:id="rId64"/>
    <p:sldId id="1365" r:id="rId65"/>
    <p:sldId id="1356" r:id="rId66"/>
    <p:sldId id="1355" r:id="rId67"/>
    <p:sldId id="1367" r:id="rId68"/>
    <p:sldId id="1362" r:id="rId69"/>
    <p:sldId id="1371" r:id="rId70"/>
    <p:sldId id="1366" r:id="rId71"/>
    <p:sldId id="1368" r:id="rId72"/>
    <p:sldId id="1374" r:id="rId73"/>
    <p:sldId id="1375" r:id="rId74"/>
    <p:sldId id="1376" r:id="rId75"/>
    <p:sldId id="1370" r:id="rId76"/>
    <p:sldId id="1372" r:id="rId77"/>
    <p:sldId id="1369" r:id="rId78"/>
    <p:sldId id="1278" r:id="rId79"/>
  </p:sldIdLst>
  <p:sldSz cx="9144000" cy="6858000" type="screen4x3"/>
  <p:notesSz cx="7315200" cy="9601200"/>
  <p:defaultTextStyle>
    <a:defPPr>
      <a:defRPr lang="en-US"/>
    </a:defPPr>
    <a:lvl1pPr algn="l" rtl="0" eaLnBrk="0" fontAlgn="base" hangingPunct="0">
      <a:spcBef>
        <a:spcPct val="0"/>
      </a:spcBef>
      <a:spcAft>
        <a:spcPct val="0"/>
      </a:spcAft>
      <a:defRPr sz="1600" b="1" kern="1200">
        <a:solidFill>
          <a:schemeClr val="tx1"/>
        </a:solidFill>
        <a:latin typeface="Arial" charset="0"/>
        <a:ea typeface="+mn-ea"/>
        <a:cs typeface="+mn-cs"/>
      </a:defRPr>
    </a:lvl1pPr>
    <a:lvl2pPr marL="457130" algn="l" rtl="0" eaLnBrk="0" fontAlgn="base" hangingPunct="0">
      <a:spcBef>
        <a:spcPct val="0"/>
      </a:spcBef>
      <a:spcAft>
        <a:spcPct val="0"/>
      </a:spcAft>
      <a:defRPr sz="1600" b="1" kern="1200">
        <a:solidFill>
          <a:schemeClr val="tx1"/>
        </a:solidFill>
        <a:latin typeface="Arial" charset="0"/>
        <a:ea typeface="+mn-ea"/>
        <a:cs typeface="+mn-cs"/>
      </a:defRPr>
    </a:lvl2pPr>
    <a:lvl3pPr marL="914259" algn="l" rtl="0" eaLnBrk="0" fontAlgn="base" hangingPunct="0">
      <a:spcBef>
        <a:spcPct val="0"/>
      </a:spcBef>
      <a:spcAft>
        <a:spcPct val="0"/>
      </a:spcAft>
      <a:defRPr sz="1600" b="1" kern="1200">
        <a:solidFill>
          <a:schemeClr val="tx1"/>
        </a:solidFill>
        <a:latin typeface="Arial" charset="0"/>
        <a:ea typeface="+mn-ea"/>
        <a:cs typeface="+mn-cs"/>
      </a:defRPr>
    </a:lvl3pPr>
    <a:lvl4pPr marL="1371390" algn="l" rtl="0" eaLnBrk="0" fontAlgn="base" hangingPunct="0">
      <a:spcBef>
        <a:spcPct val="0"/>
      </a:spcBef>
      <a:spcAft>
        <a:spcPct val="0"/>
      </a:spcAft>
      <a:defRPr sz="1600" b="1" kern="1200">
        <a:solidFill>
          <a:schemeClr val="tx1"/>
        </a:solidFill>
        <a:latin typeface="Arial" charset="0"/>
        <a:ea typeface="+mn-ea"/>
        <a:cs typeface="+mn-cs"/>
      </a:defRPr>
    </a:lvl4pPr>
    <a:lvl5pPr marL="1828519" algn="l" rtl="0" eaLnBrk="0" fontAlgn="base" hangingPunct="0">
      <a:spcBef>
        <a:spcPct val="0"/>
      </a:spcBef>
      <a:spcAft>
        <a:spcPct val="0"/>
      </a:spcAft>
      <a:defRPr sz="1600" b="1" kern="1200">
        <a:solidFill>
          <a:schemeClr val="tx1"/>
        </a:solidFill>
        <a:latin typeface="Arial" charset="0"/>
        <a:ea typeface="+mn-ea"/>
        <a:cs typeface="+mn-cs"/>
      </a:defRPr>
    </a:lvl5pPr>
    <a:lvl6pPr marL="2285649" algn="l" defTabSz="914259" rtl="0" eaLnBrk="1" latinLnBrk="0" hangingPunct="1">
      <a:defRPr sz="1600" b="1" kern="1200">
        <a:solidFill>
          <a:schemeClr val="tx1"/>
        </a:solidFill>
        <a:latin typeface="Arial" charset="0"/>
        <a:ea typeface="+mn-ea"/>
        <a:cs typeface="+mn-cs"/>
      </a:defRPr>
    </a:lvl6pPr>
    <a:lvl7pPr marL="2742780" algn="l" defTabSz="914259" rtl="0" eaLnBrk="1" latinLnBrk="0" hangingPunct="1">
      <a:defRPr sz="1600" b="1" kern="1200">
        <a:solidFill>
          <a:schemeClr val="tx1"/>
        </a:solidFill>
        <a:latin typeface="Arial" charset="0"/>
        <a:ea typeface="+mn-ea"/>
        <a:cs typeface="+mn-cs"/>
      </a:defRPr>
    </a:lvl7pPr>
    <a:lvl8pPr marL="3199908" algn="l" defTabSz="914259" rtl="0" eaLnBrk="1" latinLnBrk="0" hangingPunct="1">
      <a:defRPr sz="1600" b="1" kern="1200">
        <a:solidFill>
          <a:schemeClr val="tx1"/>
        </a:solidFill>
        <a:latin typeface="Arial" charset="0"/>
        <a:ea typeface="+mn-ea"/>
        <a:cs typeface="+mn-cs"/>
      </a:defRPr>
    </a:lvl8pPr>
    <a:lvl9pPr marL="3657039" algn="l" defTabSz="914259" rtl="0" eaLnBrk="1" latinLnBrk="0" hangingPunct="1">
      <a:defRPr sz="1600" b="1"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33"/>
    <a:srgbClr val="FFCC99"/>
    <a:srgbClr val="CCFF99"/>
    <a:srgbClr val="CC99FF"/>
    <a:srgbClr val="000066"/>
    <a:srgbClr val="996600"/>
    <a:srgbClr val="4D6997"/>
    <a:srgbClr val="66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309" autoAdjust="0"/>
    <p:restoredTop sz="75202" autoAdjust="0"/>
  </p:normalViewPr>
  <p:slideViewPr>
    <p:cSldViewPr>
      <p:cViewPr>
        <p:scale>
          <a:sx n="100" d="100"/>
          <a:sy n="100" d="100"/>
        </p:scale>
        <p:origin x="-1176" y="-168"/>
      </p:cViewPr>
      <p:guideLst>
        <p:guide orient="horz" pos="2160"/>
        <p:guide pos="2880"/>
      </p:guideLst>
    </p:cSldViewPr>
  </p:slideViewPr>
  <p:notesTextViewPr>
    <p:cViewPr>
      <p:scale>
        <a:sx n="100" d="100"/>
        <a:sy n="100" d="100"/>
      </p:scale>
      <p:origin x="0" y="0"/>
    </p:cViewPr>
  </p:notesTextViewPr>
  <p:sorterViewPr>
    <p:cViewPr>
      <p:scale>
        <a:sx n="50" d="100"/>
        <a:sy n="50" d="100"/>
      </p:scale>
      <p:origin x="0" y="0"/>
    </p:cViewPr>
  </p:sorterViewPr>
  <p:notesViewPr>
    <p:cSldViewPr>
      <p:cViewPr varScale="1">
        <p:scale>
          <a:sx n="56" d="100"/>
          <a:sy n="56" d="100"/>
        </p:scale>
        <p:origin x="-1782" y="-78"/>
      </p:cViewPr>
      <p:guideLst>
        <p:guide orient="horz" pos="3024"/>
        <p:guide pos="2304"/>
      </p:guideLst>
    </p:cSldViewPr>
  </p:notes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notesMaster" Target="notesMasters/notesMaster1.xml"/><Relationship Id="rId81" Type="http://schemas.openxmlformats.org/officeDocument/2006/relationships/handoutMaster" Target="handoutMasters/handoutMaster1.xml"/><Relationship Id="rId82" Type="http://schemas.openxmlformats.org/officeDocument/2006/relationships/printerSettings" Target="printerSettings/printerSettings1.bin"/><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6498"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a:defRPr sz="1200" b="0">
                <a:latin typeface="Arial" charset="0"/>
              </a:defRPr>
            </a:lvl1pPr>
          </a:lstStyle>
          <a:p>
            <a:pPr>
              <a:defRPr/>
            </a:pPr>
            <a:endParaRPr lang="en-US"/>
          </a:p>
        </p:txBody>
      </p:sp>
      <p:sp>
        <p:nvSpPr>
          <p:cNvPr id="106499" name="Rectangle 3"/>
          <p:cNvSpPr>
            <a:spLocks noGrp="1" noChangeArrowheads="1"/>
          </p:cNvSpPr>
          <p:nvPr>
            <p:ph type="dt" sz="quarter" idx="1"/>
          </p:nvPr>
        </p:nvSpPr>
        <p:spPr bwMode="auto">
          <a:xfrm>
            <a:off x="4146551"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a:defRPr sz="1200" b="0">
                <a:latin typeface="Arial" charset="0"/>
              </a:defRPr>
            </a:lvl1pPr>
          </a:lstStyle>
          <a:p>
            <a:pPr>
              <a:defRPr/>
            </a:pPr>
            <a:endParaRPr lang="en-US"/>
          </a:p>
        </p:txBody>
      </p:sp>
      <p:sp>
        <p:nvSpPr>
          <p:cNvPr id="106500" name="Rectangle 4"/>
          <p:cNvSpPr>
            <a:spLocks noGrp="1" noChangeArrowheads="1"/>
          </p:cNvSpPr>
          <p:nvPr>
            <p:ph type="ftr" sz="quarter" idx="2"/>
          </p:nvPr>
        </p:nvSpPr>
        <p:spPr bwMode="auto">
          <a:xfrm>
            <a:off x="0"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a:defRPr sz="1200" b="0">
                <a:latin typeface="Arial" charset="0"/>
              </a:defRPr>
            </a:lvl1pPr>
          </a:lstStyle>
          <a:p>
            <a:pPr>
              <a:defRPr/>
            </a:pPr>
            <a:endParaRPr lang="en-US"/>
          </a:p>
        </p:txBody>
      </p:sp>
      <p:sp>
        <p:nvSpPr>
          <p:cNvPr id="106501" name="Rectangle 5"/>
          <p:cNvSpPr>
            <a:spLocks noGrp="1" noChangeArrowheads="1"/>
          </p:cNvSpPr>
          <p:nvPr>
            <p:ph type="sldNum" sz="quarter" idx="3"/>
          </p:nvPr>
        </p:nvSpPr>
        <p:spPr bwMode="auto">
          <a:xfrm>
            <a:off x="4146551" y="9121776"/>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a:defRPr sz="1200" b="0">
                <a:latin typeface="Arial" charset="0"/>
              </a:defRPr>
            </a:lvl1pPr>
          </a:lstStyle>
          <a:p>
            <a:pPr>
              <a:defRPr/>
            </a:pPr>
            <a:fld id="{D098A0DF-783C-49D9-9260-6806A799FD3D}" type="slidenum">
              <a:rPr lang="en-US"/>
              <a:pPr>
                <a:defRPr/>
              </a:pPr>
              <a:t>‹#›</a:t>
            </a:fld>
            <a:endParaRPr lang="en-US"/>
          </a:p>
        </p:txBody>
      </p:sp>
    </p:spTree>
    <p:extLst>
      <p:ext uri="{BB962C8B-B14F-4D97-AF65-F5344CB8AC3E}">
        <p14:creationId xmlns:p14="http://schemas.microsoft.com/office/powerpoint/2010/main" val="398007160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0"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3" name="Rectangle 3"/>
          <p:cNvSpPr>
            <a:spLocks noGrp="1" noChangeArrowheads="1"/>
          </p:cNvSpPr>
          <p:nvPr>
            <p:ph type="dt" idx="1"/>
          </p:nvPr>
        </p:nvSpPr>
        <p:spPr bwMode="auto">
          <a:xfrm>
            <a:off x="4144964" y="1"/>
            <a:ext cx="3168650" cy="47942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lvl1pPr algn="r" defTabSz="964451" eaLnBrk="1" hangingPunct="1">
              <a:defRPr sz="1200" b="0">
                <a:latin typeface="Arial" charset="0"/>
              </a:defRPr>
            </a:lvl1pPr>
          </a:lstStyle>
          <a:p>
            <a:pPr>
              <a:defRPr/>
            </a:pPr>
            <a:endParaRPr lang="en-US"/>
          </a:p>
        </p:txBody>
      </p:sp>
      <p:sp>
        <p:nvSpPr>
          <p:cNvPr id="51204" name="Rectangle 4"/>
          <p:cNvSpPr>
            <a:spLocks noGrp="1" noRot="1" noChangeAspect="1" noChangeArrowheads="1" noTextEdit="1"/>
          </p:cNvSpPr>
          <p:nvPr>
            <p:ph type="sldImg" idx="2"/>
          </p:nvPr>
        </p:nvSpPr>
        <p:spPr bwMode="auto">
          <a:xfrm>
            <a:off x="1258888" y="720725"/>
            <a:ext cx="4797425" cy="3598863"/>
          </a:xfrm>
          <a:prstGeom prst="rect">
            <a:avLst/>
          </a:prstGeom>
          <a:noFill/>
          <a:ln w="9525">
            <a:solidFill>
              <a:srgbClr val="000000"/>
            </a:solidFill>
            <a:miter lim="800000"/>
            <a:headEnd/>
            <a:tailEnd/>
          </a:ln>
        </p:spPr>
      </p:sp>
      <p:sp>
        <p:nvSpPr>
          <p:cNvPr id="5125" name="Rectangle 5"/>
          <p:cNvSpPr>
            <a:spLocks noGrp="1" noChangeArrowheads="1"/>
          </p:cNvSpPr>
          <p:nvPr>
            <p:ph type="body" sz="quarter" idx="3"/>
          </p:nvPr>
        </p:nvSpPr>
        <p:spPr bwMode="auto">
          <a:xfrm>
            <a:off x="731838" y="4559301"/>
            <a:ext cx="5853113" cy="4321175"/>
          </a:xfrm>
          <a:prstGeom prst="rect">
            <a:avLst/>
          </a:prstGeom>
          <a:noFill/>
          <a:ln w="9525">
            <a:noFill/>
            <a:miter lim="800000"/>
            <a:headEnd/>
            <a:tailEnd/>
          </a:ln>
          <a:effectLst/>
        </p:spPr>
        <p:txBody>
          <a:bodyPr vert="horz" wrap="square" lIns="96596" tIns="48297" rIns="96596" bIns="48297"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126" name="Rectangle 6"/>
          <p:cNvSpPr>
            <a:spLocks noGrp="1" noChangeArrowheads="1"/>
          </p:cNvSpPr>
          <p:nvPr>
            <p:ph type="ftr" sz="quarter" idx="4"/>
          </p:nvPr>
        </p:nvSpPr>
        <p:spPr bwMode="auto">
          <a:xfrm>
            <a:off x="0"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defTabSz="964451" eaLnBrk="1" hangingPunct="1">
              <a:defRPr sz="1200" b="0">
                <a:latin typeface="Arial" charset="0"/>
              </a:defRPr>
            </a:lvl1pPr>
          </a:lstStyle>
          <a:p>
            <a:pPr>
              <a:defRPr/>
            </a:pPr>
            <a:endParaRPr lang="en-US"/>
          </a:p>
        </p:txBody>
      </p:sp>
      <p:sp>
        <p:nvSpPr>
          <p:cNvPr id="5127" name="Rectangle 7"/>
          <p:cNvSpPr>
            <a:spLocks noGrp="1" noChangeArrowheads="1"/>
          </p:cNvSpPr>
          <p:nvPr>
            <p:ph type="sldNum" sz="quarter" idx="5"/>
          </p:nvPr>
        </p:nvSpPr>
        <p:spPr bwMode="auto">
          <a:xfrm>
            <a:off x="4144964" y="9120189"/>
            <a:ext cx="3168650" cy="479425"/>
          </a:xfrm>
          <a:prstGeom prst="rect">
            <a:avLst/>
          </a:prstGeom>
          <a:noFill/>
          <a:ln w="9525">
            <a:noFill/>
            <a:miter lim="800000"/>
            <a:headEnd/>
            <a:tailEnd/>
          </a:ln>
          <a:effectLst/>
        </p:spPr>
        <p:txBody>
          <a:bodyPr vert="horz" wrap="square" lIns="96596" tIns="48297" rIns="96596" bIns="48297" numCol="1" anchor="b" anchorCtr="0" compatLnSpc="1">
            <a:prstTxWarp prst="textNoShape">
              <a:avLst/>
            </a:prstTxWarp>
          </a:bodyPr>
          <a:lstStyle>
            <a:lvl1pPr algn="r" defTabSz="964451" eaLnBrk="1" hangingPunct="1">
              <a:defRPr sz="1200" b="0">
                <a:latin typeface="Arial" charset="0"/>
              </a:defRPr>
            </a:lvl1pPr>
          </a:lstStyle>
          <a:p>
            <a:pPr>
              <a:defRPr/>
            </a:pPr>
            <a:fld id="{A0D86A14-AC1F-4C9A-8DDE-CE6B11F31194}" type="slidenum">
              <a:rPr lang="en-US"/>
              <a:pPr>
                <a:defRPr/>
              </a:pPr>
              <a:t>‹#›</a:t>
            </a:fld>
            <a:endParaRPr lang="en-US"/>
          </a:p>
        </p:txBody>
      </p:sp>
    </p:spTree>
    <p:extLst>
      <p:ext uri="{BB962C8B-B14F-4D97-AF65-F5344CB8AC3E}">
        <p14:creationId xmlns:p14="http://schemas.microsoft.com/office/powerpoint/2010/main" val="68675978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130" algn="l" rtl="0" eaLnBrk="0" fontAlgn="base" hangingPunct="0">
      <a:spcBef>
        <a:spcPct val="30000"/>
      </a:spcBef>
      <a:spcAft>
        <a:spcPct val="0"/>
      </a:spcAft>
      <a:defRPr sz="1200" kern="1200">
        <a:solidFill>
          <a:schemeClr val="tx1"/>
        </a:solidFill>
        <a:latin typeface="Arial" charset="0"/>
        <a:ea typeface="+mn-ea"/>
        <a:cs typeface="+mn-cs"/>
      </a:defRPr>
    </a:lvl2pPr>
    <a:lvl3pPr marL="914259" algn="l" rtl="0" eaLnBrk="0" fontAlgn="base" hangingPunct="0">
      <a:spcBef>
        <a:spcPct val="30000"/>
      </a:spcBef>
      <a:spcAft>
        <a:spcPct val="0"/>
      </a:spcAft>
      <a:defRPr sz="1200" kern="1200">
        <a:solidFill>
          <a:schemeClr val="tx1"/>
        </a:solidFill>
        <a:latin typeface="Arial" charset="0"/>
        <a:ea typeface="+mn-ea"/>
        <a:cs typeface="+mn-cs"/>
      </a:defRPr>
    </a:lvl3pPr>
    <a:lvl4pPr marL="1371390" algn="l" rtl="0" eaLnBrk="0" fontAlgn="base" hangingPunct="0">
      <a:spcBef>
        <a:spcPct val="30000"/>
      </a:spcBef>
      <a:spcAft>
        <a:spcPct val="0"/>
      </a:spcAft>
      <a:defRPr sz="1200" kern="1200">
        <a:solidFill>
          <a:schemeClr val="tx1"/>
        </a:solidFill>
        <a:latin typeface="Arial" charset="0"/>
        <a:ea typeface="+mn-ea"/>
        <a:cs typeface="+mn-cs"/>
      </a:defRPr>
    </a:lvl4pPr>
    <a:lvl5pPr marL="1828519" algn="l" rtl="0" eaLnBrk="0" fontAlgn="base" hangingPunct="0">
      <a:spcBef>
        <a:spcPct val="30000"/>
      </a:spcBef>
      <a:spcAft>
        <a:spcPct val="0"/>
      </a:spcAft>
      <a:defRPr sz="1200" kern="1200">
        <a:solidFill>
          <a:schemeClr val="tx1"/>
        </a:solidFill>
        <a:latin typeface="Arial" charset="0"/>
        <a:ea typeface="+mn-ea"/>
        <a:cs typeface="+mn-cs"/>
      </a:defRPr>
    </a:lvl5pPr>
    <a:lvl6pPr marL="2285649" algn="l" defTabSz="914259" rtl="0" eaLnBrk="1" latinLnBrk="0" hangingPunct="1">
      <a:defRPr sz="1200" kern="1200">
        <a:solidFill>
          <a:schemeClr val="tx1"/>
        </a:solidFill>
        <a:latin typeface="+mn-lt"/>
        <a:ea typeface="+mn-ea"/>
        <a:cs typeface="+mn-cs"/>
      </a:defRPr>
    </a:lvl6pPr>
    <a:lvl7pPr marL="2742780" algn="l" defTabSz="914259" rtl="0" eaLnBrk="1" latinLnBrk="0" hangingPunct="1">
      <a:defRPr sz="1200" kern="1200">
        <a:solidFill>
          <a:schemeClr val="tx1"/>
        </a:solidFill>
        <a:latin typeface="+mn-lt"/>
        <a:ea typeface="+mn-ea"/>
        <a:cs typeface="+mn-cs"/>
      </a:defRPr>
    </a:lvl7pPr>
    <a:lvl8pPr marL="3199908" algn="l" defTabSz="914259" rtl="0" eaLnBrk="1" latinLnBrk="0" hangingPunct="1">
      <a:defRPr sz="1200" kern="1200">
        <a:solidFill>
          <a:schemeClr val="tx1"/>
        </a:solidFill>
        <a:latin typeface="+mn-lt"/>
        <a:ea typeface="+mn-ea"/>
        <a:cs typeface="+mn-cs"/>
      </a:defRPr>
    </a:lvl8pPr>
    <a:lvl9pPr marL="3657039" algn="l" defTabSz="914259"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A0D86A14-AC1F-4C9A-8DDE-CE6B11F31194}" type="slidenum">
              <a:rPr lang="en-US" smtClean="0"/>
              <a:pPr>
                <a:defRPr/>
              </a:pPr>
              <a:t>5</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48130" name="Rectangle 2"/>
          <p:cNvSpPr>
            <a:spLocks noGrp="1" noChangeArrowheads="1"/>
          </p:cNvSpPr>
          <p:nvPr>
            <p:ph type="ctrTitle"/>
          </p:nvPr>
        </p:nvSpPr>
        <p:spPr>
          <a:xfrm>
            <a:off x="2133601" y="1371600"/>
            <a:ext cx="6477000" cy="1752600"/>
          </a:xfrm>
        </p:spPr>
        <p:txBody>
          <a:bodyPr/>
          <a:lstStyle>
            <a:lvl1pPr>
              <a:defRPr sz="4200"/>
            </a:lvl1pPr>
          </a:lstStyle>
          <a:p>
            <a:r>
              <a:rPr lang="en-US"/>
              <a:t>Click to edit Master title style</a:t>
            </a:r>
          </a:p>
        </p:txBody>
      </p:sp>
      <p:sp>
        <p:nvSpPr>
          <p:cNvPr id="48131" name="Rectangle 3"/>
          <p:cNvSpPr>
            <a:spLocks noGrp="1" noChangeArrowheads="1"/>
          </p:cNvSpPr>
          <p:nvPr>
            <p:ph type="subTitle" idx="1"/>
          </p:nvPr>
        </p:nvSpPr>
        <p:spPr>
          <a:xfrm>
            <a:off x="2133601" y="3733800"/>
            <a:ext cx="6477000" cy="1981200"/>
          </a:xfrm>
        </p:spPr>
        <p:txBody>
          <a:bodyPr/>
          <a:lstStyle>
            <a:lvl1pPr marL="0" indent="0">
              <a:buFont typeface="Wingdings" pitchFamily="2" charset="2"/>
              <a:buNone/>
              <a:defRPr/>
            </a:lvl1pPr>
          </a:lstStyle>
          <a:p>
            <a:r>
              <a:rPr lang="en-US"/>
              <a:t>Click to edit Master subtitle style</a:t>
            </a:r>
          </a:p>
        </p:txBody>
      </p:sp>
    </p:spTree>
  </p:cSld>
  <p:clrMapOvr>
    <a:masterClrMapping/>
  </p:clrMapOvr>
  <p:transition xmlns:p14="http://schemas.microsoft.com/office/powerpoint/2010/mai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lvl3pPr>
              <a:defRPr sz="1800"/>
            </a:lvl3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solidFill>
              </a:defRPr>
            </a:lvl1pPr>
          </a:lstStyle>
          <a:p>
            <a:r>
              <a:rPr lang="en-US" smtClean="0"/>
              <a:t>Click to edit Master title style</a:t>
            </a:r>
            <a:endParaRPr lang="en-US"/>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sz="1800">
                <a:solidFill>
                  <a:schemeClr val="tx1"/>
                </a:solidFill>
              </a:defRPr>
            </a:lvl3pPr>
            <a:lvl4pPr>
              <a:defRPr>
                <a:solidFill>
                  <a:schemeClr val="tx1"/>
                </a:solidFill>
              </a:defRPr>
            </a:lvl4pPr>
            <a:lvl5pPr>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aseline="0">
                <a:solidFill>
                  <a:schemeClr val="bg1"/>
                </a:solidFill>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Header">
    <p:spTree>
      <p:nvGrpSpPr>
        <p:cNvPr id="1" name=""/>
        <p:cNvGrpSpPr/>
        <p:nvPr/>
      </p:nvGrpSpPr>
      <p:grpSpPr>
        <a:xfrm>
          <a:off x="0" y="0"/>
          <a:ext cx="0" cy="0"/>
          <a:chOff x="0" y="0"/>
          <a:chExt cx="0" cy="0"/>
        </a:xfrm>
      </p:grpSpPr>
      <p:sp>
        <p:nvSpPr>
          <p:cNvPr id="4" name="Title 1"/>
          <p:cNvSpPr>
            <a:spLocks noGrp="1"/>
          </p:cNvSpPr>
          <p:nvPr>
            <p:ph type="title"/>
          </p:nvPr>
        </p:nvSpPr>
        <p:spPr>
          <a:xfrm>
            <a:off x="0" y="2895600"/>
            <a:ext cx="9144000" cy="1028700"/>
          </a:xfrm>
        </p:spPr>
        <p:txBody>
          <a:bodyPr/>
          <a:lstStyle>
            <a:lvl1pPr algn="ctr">
              <a:defRPr sz="4000" b="1">
                <a:latin typeface="+mn-lt"/>
              </a:defRPr>
            </a:lvl1pPr>
          </a:lstStyle>
          <a:p>
            <a:r>
              <a:rPr lang="en-US" dirty="0" smtClean="0"/>
              <a:t>Click to edit Master title style</a:t>
            </a:r>
            <a:endParaRPr lang="en-US" dirty="0"/>
          </a:p>
        </p:txBody>
      </p:sp>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1_Blank">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xmlns:p14="http://schemas.microsoft.com/office/powerpoint/2010/main"/>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152400" y="114300"/>
            <a:ext cx="86868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p>
            <a:pPr lvl="0"/>
            <a:r>
              <a:rPr lang="en-US" dirty="0" smtClean="0"/>
              <a:t>Click to edit Master title style</a:t>
            </a:r>
          </a:p>
        </p:txBody>
      </p:sp>
      <p:sp>
        <p:nvSpPr>
          <p:cNvPr id="1027" name="Rectangle 3"/>
          <p:cNvSpPr>
            <a:spLocks noGrp="1" noChangeArrowheads="1"/>
          </p:cNvSpPr>
          <p:nvPr>
            <p:ph type="body" idx="1"/>
          </p:nvPr>
        </p:nvSpPr>
        <p:spPr bwMode="auto">
          <a:xfrm>
            <a:off x="381000" y="1066800"/>
            <a:ext cx="8458200" cy="51054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8" r:id="rId3"/>
    <p:sldLayoutId id="2147483656" r:id="rId4"/>
    <p:sldLayoutId id="2147483653" r:id="rId5"/>
    <p:sldLayoutId id="2147483654" r:id="rId6"/>
    <p:sldLayoutId id="2147483657" r:id="rId7"/>
  </p:sldLayoutIdLst>
  <p:transition xmlns:p14="http://schemas.microsoft.com/office/powerpoint/2010/main"/>
  <p:timing>
    <p:tnLst>
      <p:par>
        <p:cTn xmlns:p14="http://schemas.microsoft.com/office/powerpoint/2010/main" id="1" dur="indefinite" restart="never" nodeType="tmRoot"/>
      </p:par>
    </p:tnLst>
  </p:timing>
  <p:txStyles>
    <p:title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p:titleStyle>
    <p:bodyStyle>
      <a:lvl1pPr marL="342848" indent="-342848" algn="l" rtl="0" eaLnBrk="0" fontAlgn="base" hangingPunct="0">
        <a:spcBef>
          <a:spcPct val="25000"/>
        </a:spcBef>
        <a:spcAft>
          <a:spcPct val="25000"/>
        </a:spcAft>
        <a:buClr>
          <a:srgbClr val="5675A9"/>
        </a:buClr>
        <a:buSzPct val="75000"/>
        <a:buFont typeface="Wingdings" charset="2"/>
        <a:buChar char="¢"/>
        <a:defRPr sz="2400" baseline="0">
          <a:solidFill>
            <a:schemeClr val="bg1"/>
          </a:solidFill>
          <a:latin typeface="Gill Sans"/>
          <a:ea typeface="+mn-ea"/>
          <a:cs typeface="Gill Sans"/>
        </a:defRPr>
      </a:lvl1pPr>
      <a:lvl2pPr marL="742836" indent="-285707" algn="l" rtl="0" eaLnBrk="0" fontAlgn="base" hangingPunct="0">
        <a:spcBef>
          <a:spcPct val="10000"/>
        </a:spcBef>
        <a:spcAft>
          <a:spcPct val="10000"/>
        </a:spcAft>
        <a:buClr>
          <a:srgbClr val="5675A9"/>
        </a:buClr>
        <a:buSzPct val="75000"/>
        <a:buFont typeface="Wingdings" charset="2"/>
        <a:buChar char="l"/>
        <a:defRPr sz="2000" baseline="0">
          <a:solidFill>
            <a:schemeClr val="bg1"/>
          </a:solidFill>
          <a:latin typeface="Gill Sans"/>
          <a:cs typeface="Gill Sans"/>
        </a:defRPr>
      </a:lvl2pPr>
      <a:lvl3pPr marL="1142824" indent="-228564" algn="l" rtl="0" eaLnBrk="0" fontAlgn="base" hangingPunct="0">
        <a:spcBef>
          <a:spcPct val="20000"/>
        </a:spcBef>
        <a:spcAft>
          <a:spcPct val="0"/>
        </a:spcAft>
        <a:buClr>
          <a:srgbClr val="5675A9"/>
        </a:buClr>
        <a:buChar char="•"/>
        <a:defRPr sz="1800" baseline="0">
          <a:solidFill>
            <a:schemeClr val="bg1"/>
          </a:solidFill>
          <a:latin typeface="Gill Sans"/>
          <a:cs typeface="Gill Sans"/>
        </a:defRPr>
      </a:lvl3pPr>
      <a:lvl4pPr marL="1599954"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4pPr>
      <a:lvl5pPr marL="2057085" indent="-228564" algn="l" rtl="0" eaLnBrk="0" fontAlgn="base" hangingPunct="0">
        <a:spcBef>
          <a:spcPct val="20000"/>
        </a:spcBef>
        <a:spcAft>
          <a:spcPct val="0"/>
        </a:spcAft>
        <a:buClr>
          <a:srgbClr val="5675A9"/>
        </a:buClr>
        <a:buChar char="•"/>
        <a:defRPr sz="1600" baseline="0">
          <a:solidFill>
            <a:schemeClr val="bg1"/>
          </a:solidFill>
          <a:latin typeface="Gill Sans"/>
          <a:cs typeface="Gill Sans"/>
        </a:defRPr>
      </a:lvl5pPr>
      <a:lvl6pPr marL="2514215" indent="-228564" algn="l" rtl="0" fontAlgn="base">
        <a:spcBef>
          <a:spcPct val="20000"/>
        </a:spcBef>
        <a:spcAft>
          <a:spcPct val="0"/>
        </a:spcAft>
        <a:buChar char="•"/>
        <a:defRPr sz="1600">
          <a:solidFill>
            <a:schemeClr val="tx2"/>
          </a:solidFill>
          <a:latin typeface="+mn-lt"/>
        </a:defRPr>
      </a:lvl6pPr>
      <a:lvl7pPr marL="2971344" indent="-228564" algn="l" rtl="0" fontAlgn="base">
        <a:spcBef>
          <a:spcPct val="20000"/>
        </a:spcBef>
        <a:spcAft>
          <a:spcPct val="0"/>
        </a:spcAft>
        <a:buChar char="•"/>
        <a:defRPr sz="1600">
          <a:solidFill>
            <a:schemeClr val="tx2"/>
          </a:solidFill>
          <a:latin typeface="+mn-lt"/>
        </a:defRPr>
      </a:lvl7pPr>
      <a:lvl8pPr marL="3428475" indent="-228564" algn="l" rtl="0" fontAlgn="base">
        <a:spcBef>
          <a:spcPct val="20000"/>
        </a:spcBef>
        <a:spcAft>
          <a:spcPct val="0"/>
        </a:spcAft>
        <a:buChar char="•"/>
        <a:defRPr sz="1600">
          <a:solidFill>
            <a:schemeClr val="tx2"/>
          </a:solidFill>
          <a:latin typeface="+mn-lt"/>
        </a:defRPr>
      </a:lvl8pPr>
      <a:lvl9pPr marL="3885603" indent="-228564" algn="l" rtl="0" fontAlgn="base">
        <a:spcBef>
          <a:spcPct val="20000"/>
        </a:spcBef>
        <a:spcAft>
          <a:spcPct val="0"/>
        </a:spcAft>
        <a:buChar char="•"/>
        <a:defRPr sz="1600">
          <a:solidFill>
            <a:schemeClr val="tx2"/>
          </a:solidFill>
          <a:latin typeface="+mn-lt"/>
        </a:defRPr>
      </a:lvl9pPr>
    </p:bodyStyle>
    <p:otherStyle>
      <a:defPPr>
        <a:defRPr lang="en-US"/>
      </a:defPPr>
      <a:lvl1pPr marL="0" algn="l" defTabSz="914259" rtl="0" eaLnBrk="1" latinLnBrk="0" hangingPunct="1">
        <a:defRPr sz="1800" kern="1200">
          <a:solidFill>
            <a:schemeClr val="tx1"/>
          </a:solidFill>
          <a:latin typeface="+mn-lt"/>
          <a:ea typeface="+mn-ea"/>
          <a:cs typeface="+mn-cs"/>
        </a:defRPr>
      </a:lvl1pPr>
      <a:lvl2pPr marL="457130" algn="l" defTabSz="914259" rtl="0" eaLnBrk="1" latinLnBrk="0" hangingPunct="1">
        <a:defRPr sz="1800" kern="1200">
          <a:solidFill>
            <a:schemeClr val="tx1"/>
          </a:solidFill>
          <a:latin typeface="+mn-lt"/>
          <a:ea typeface="+mn-ea"/>
          <a:cs typeface="+mn-cs"/>
        </a:defRPr>
      </a:lvl2pPr>
      <a:lvl3pPr marL="914259" algn="l" defTabSz="914259" rtl="0" eaLnBrk="1" latinLnBrk="0" hangingPunct="1">
        <a:defRPr sz="1800" kern="1200">
          <a:solidFill>
            <a:schemeClr val="tx1"/>
          </a:solidFill>
          <a:latin typeface="+mn-lt"/>
          <a:ea typeface="+mn-ea"/>
          <a:cs typeface="+mn-cs"/>
        </a:defRPr>
      </a:lvl3pPr>
      <a:lvl4pPr marL="1371390" algn="l" defTabSz="914259" rtl="0" eaLnBrk="1" latinLnBrk="0" hangingPunct="1">
        <a:defRPr sz="1800" kern="1200">
          <a:solidFill>
            <a:schemeClr val="tx1"/>
          </a:solidFill>
          <a:latin typeface="+mn-lt"/>
          <a:ea typeface="+mn-ea"/>
          <a:cs typeface="+mn-cs"/>
        </a:defRPr>
      </a:lvl4pPr>
      <a:lvl5pPr marL="1828519" algn="l" defTabSz="914259" rtl="0" eaLnBrk="1" latinLnBrk="0" hangingPunct="1">
        <a:defRPr sz="1800" kern="1200">
          <a:solidFill>
            <a:schemeClr val="tx1"/>
          </a:solidFill>
          <a:latin typeface="+mn-lt"/>
          <a:ea typeface="+mn-ea"/>
          <a:cs typeface="+mn-cs"/>
        </a:defRPr>
      </a:lvl5pPr>
      <a:lvl6pPr marL="2285649" algn="l" defTabSz="914259" rtl="0" eaLnBrk="1" latinLnBrk="0" hangingPunct="1">
        <a:defRPr sz="1800" kern="1200">
          <a:solidFill>
            <a:schemeClr val="tx1"/>
          </a:solidFill>
          <a:latin typeface="+mn-lt"/>
          <a:ea typeface="+mn-ea"/>
          <a:cs typeface="+mn-cs"/>
        </a:defRPr>
      </a:lvl6pPr>
      <a:lvl7pPr marL="2742780" algn="l" defTabSz="914259" rtl="0" eaLnBrk="1" latinLnBrk="0" hangingPunct="1">
        <a:defRPr sz="1800" kern="1200">
          <a:solidFill>
            <a:schemeClr val="tx1"/>
          </a:solidFill>
          <a:latin typeface="+mn-lt"/>
          <a:ea typeface="+mn-ea"/>
          <a:cs typeface="+mn-cs"/>
        </a:defRPr>
      </a:lvl7pPr>
      <a:lvl8pPr marL="3199908" algn="l" defTabSz="914259" rtl="0" eaLnBrk="1" latinLnBrk="0" hangingPunct="1">
        <a:defRPr sz="1800" kern="1200">
          <a:solidFill>
            <a:schemeClr val="tx1"/>
          </a:solidFill>
          <a:latin typeface="+mn-lt"/>
          <a:ea typeface="+mn-ea"/>
          <a:cs typeface="+mn-cs"/>
        </a:defRPr>
      </a:lvl8pPr>
      <a:lvl9pPr marL="3657039" algn="l" defTabSz="91425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png"/><Relationship Id="rId3" Type="http://schemas.openxmlformats.org/officeDocument/2006/relationships/image" Target="../media/image4.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oleObject" Target="../embeddings/oleObject1.bin"/><Relationship Id="rId4" Type="http://schemas.openxmlformats.org/officeDocument/2006/relationships/image" Target="../media/image17.wmf"/><Relationship Id="rId1" Type="http://schemas.openxmlformats.org/officeDocument/2006/relationships/vmlDrawing" Target="../drawings/vmlDrawing1.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4" Type="http://schemas.openxmlformats.org/officeDocument/2006/relationships/image" Target="../media/image18.w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9.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jpe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jpeg"/><Relationship Id="rId5" Type="http://schemas.openxmlformats.org/officeDocument/2006/relationships/image" Target="../media/image7.jpeg"/><Relationship Id="rId6" Type="http://schemas.openxmlformats.org/officeDocument/2006/relationships/image" Target="../media/image8.jpeg"/><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6.jp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4.gif"/></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2.jp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3.jpe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image" Target="../media/image9.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oleObject" Target="../embeddings/oleObject3.bin"/><Relationship Id="rId4" Type="http://schemas.openxmlformats.org/officeDocument/2006/relationships/image" Target="../media/image17.wmf"/><Relationship Id="rId1" Type="http://schemas.openxmlformats.org/officeDocument/2006/relationships/vmlDrawing" Target="../drawings/vmlDrawing3.vml"/><Relationship Id="rId2"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oleObject" Target="../embeddings/oleObject4.bin"/><Relationship Id="rId4" Type="http://schemas.openxmlformats.org/officeDocument/2006/relationships/image" Target="../media/image18.wmf"/><Relationship Id="rId1" Type="http://schemas.openxmlformats.org/officeDocument/2006/relationships/vmlDrawing" Target="../drawings/vmlDrawing4.vml"/><Relationship Id="rId2"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24.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0.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4"/>
          <p:cNvSpPr>
            <a:spLocks noChangeArrowheads="1"/>
          </p:cNvSpPr>
          <p:nvPr/>
        </p:nvSpPr>
        <p:spPr bwMode="auto">
          <a:xfrm>
            <a:off x="76200" y="1219200"/>
            <a:ext cx="8991600" cy="1371601"/>
          </a:xfrm>
          <a:prstGeom prst="rect">
            <a:avLst/>
          </a:prstGeom>
          <a:noFill/>
          <a:ln w="9525">
            <a:noFill/>
            <a:miter lim="800000"/>
            <a:headEnd/>
            <a:tailEnd/>
          </a:ln>
        </p:spPr>
        <p:txBody>
          <a:bodyPr lIns="91425" tIns="45713" rIns="91425" bIns="45713" anchor="ctr"/>
          <a:lstStyle/>
          <a:p>
            <a:pPr algn="ctr" eaLnBrk="1" hangingPunct="1"/>
            <a:r>
              <a:rPr lang="en-US" sz="3600" dirty="0" smtClean="0">
                <a:solidFill>
                  <a:schemeClr val="bg2"/>
                </a:solidFill>
                <a:latin typeface="Gill Sans"/>
                <a:cs typeface="Gill Sans"/>
              </a:rPr>
              <a:t>Data-Intensive Computing </a:t>
            </a:r>
            <a:br>
              <a:rPr lang="en-US" sz="3600" dirty="0" smtClean="0">
                <a:solidFill>
                  <a:schemeClr val="bg2"/>
                </a:solidFill>
                <a:latin typeface="Gill Sans"/>
                <a:cs typeface="Gill Sans"/>
              </a:rPr>
            </a:br>
            <a:r>
              <a:rPr lang="en-US" sz="3600" dirty="0" smtClean="0">
                <a:solidFill>
                  <a:schemeClr val="bg2"/>
                </a:solidFill>
                <a:latin typeface="Gill Sans"/>
                <a:cs typeface="Gill Sans"/>
              </a:rPr>
              <a:t>with MapReduce</a:t>
            </a:r>
            <a:endParaRPr lang="en-US" sz="3600" dirty="0">
              <a:solidFill>
                <a:schemeClr val="bg2"/>
              </a:solidFill>
              <a:latin typeface="Gill Sans"/>
              <a:cs typeface="Gill Sans"/>
            </a:endParaRPr>
          </a:p>
        </p:txBody>
      </p:sp>
      <p:sp>
        <p:nvSpPr>
          <p:cNvPr id="11" name="Rectangle 3"/>
          <p:cNvSpPr txBox="1">
            <a:spLocks noChangeArrowheads="1"/>
          </p:cNvSpPr>
          <p:nvPr/>
        </p:nvSpPr>
        <p:spPr bwMode="auto">
          <a:xfrm>
            <a:off x="3276600" y="4038600"/>
            <a:ext cx="3886200" cy="1143000"/>
          </a:xfrm>
          <a:prstGeom prst="rect">
            <a:avLst/>
          </a:prstGeom>
          <a:noFill/>
          <a:ln w="9525">
            <a:noFill/>
            <a:miter lim="800000"/>
            <a:headEnd/>
            <a:tailEnd/>
          </a:ln>
        </p:spPr>
        <p:txBody>
          <a:bodyPr vert="horz" wrap="square" lIns="91425" tIns="45713" rIns="91425" bIns="45713" numCol="1" anchor="t" anchorCtr="0" compatLnSpc="1">
            <a:prstTxWarp prst="textNoShape">
              <a:avLst/>
            </a:prstTxWarp>
          </a:bodyPr>
          <a:lstStyle/>
          <a:p>
            <a:pPr algn="r" defTabSz="914259" eaLnBrk="1" hangingPunct="1">
              <a:buClr>
                <a:srgbClr val="5675A9"/>
              </a:buClr>
              <a:buSzPct val="75000"/>
              <a:defRPr/>
            </a:pPr>
            <a:r>
              <a:rPr lang="en-US" sz="2000" b="0" kern="0" dirty="0" smtClean="0">
                <a:solidFill>
                  <a:schemeClr val="bg2"/>
                </a:solidFill>
                <a:latin typeface="Gill Sans"/>
                <a:cs typeface="Gill Sans"/>
              </a:rPr>
              <a:t>Jimmy Lin</a:t>
            </a:r>
          </a:p>
          <a:p>
            <a:pPr algn="r" defTabSz="914259" eaLnBrk="1" hangingPunct="1">
              <a:buClr>
                <a:srgbClr val="5675A9"/>
              </a:buClr>
              <a:buSzPct val="75000"/>
              <a:defRPr/>
            </a:pPr>
            <a:r>
              <a:rPr lang="en-US" sz="2000" b="0" kern="0" dirty="0" smtClean="0">
                <a:solidFill>
                  <a:schemeClr val="bg2"/>
                </a:solidFill>
                <a:latin typeface="Gill Sans"/>
                <a:cs typeface="Gill Sans"/>
              </a:rPr>
              <a:t>University of Maryland</a:t>
            </a:r>
          </a:p>
          <a:p>
            <a:pPr algn="r" defTabSz="914259" eaLnBrk="1" hangingPunct="1">
              <a:buClr>
                <a:srgbClr val="5675A9"/>
              </a:buClr>
              <a:buSzPct val="75000"/>
              <a:defRPr/>
            </a:pPr>
            <a:r>
              <a:rPr lang="en-US" sz="2000" b="0" kern="0" dirty="0" smtClean="0">
                <a:solidFill>
                  <a:schemeClr val="bg2"/>
                </a:solidFill>
                <a:latin typeface="Gill Sans"/>
                <a:cs typeface="Gill Sans"/>
              </a:rPr>
              <a:t>Thursday, </a:t>
            </a:r>
            <a:r>
              <a:rPr lang="en-US" sz="2000" b="0" kern="0" dirty="0" smtClean="0">
                <a:solidFill>
                  <a:schemeClr val="bg2"/>
                </a:solidFill>
                <a:latin typeface="Gill Sans"/>
                <a:cs typeface="Gill Sans"/>
              </a:rPr>
              <a:t>April 4</a:t>
            </a:r>
            <a:r>
              <a:rPr lang="en-US" sz="2000" b="0" kern="0" dirty="0" smtClean="0">
                <a:solidFill>
                  <a:schemeClr val="bg2"/>
                </a:solidFill>
                <a:latin typeface="Gill Sans"/>
                <a:cs typeface="Gill Sans"/>
              </a:rPr>
              <a:t>, 2013</a:t>
            </a:r>
          </a:p>
        </p:txBody>
      </p:sp>
      <p:pic>
        <p:nvPicPr>
          <p:cNvPr id="9" name="Picture 13" descr="creative-commons"/>
          <p:cNvPicPr>
            <a:picLocks noChangeAspect="1" noChangeArrowheads="1"/>
          </p:cNvPicPr>
          <p:nvPr/>
        </p:nvPicPr>
        <p:blipFill>
          <a:blip r:embed="rId2" cstate="print"/>
          <a:srcRect/>
          <a:stretch>
            <a:fillRect/>
          </a:stretch>
        </p:blipFill>
        <p:spPr bwMode="auto">
          <a:xfrm>
            <a:off x="101600" y="6358582"/>
            <a:ext cx="1117600" cy="393700"/>
          </a:xfrm>
          <a:prstGeom prst="rect">
            <a:avLst/>
          </a:prstGeom>
          <a:noFill/>
          <a:ln w="9525">
            <a:noFill/>
            <a:miter lim="800000"/>
            <a:headEnd/>
            <a:tailEnd/>
          </a:ln>
        </p:spPr>
      </p:pic>
      <p:pic>
        <p:nvPicPr>
          <p:cNvPr id="6" name="Picture 5" descr="University_of_Maryland_Seal.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67600" y="4038600"/>
            <a:ext cx="1143000" cy="1143000"/>
          </a:xfrm>
          <a:prstGeom prst="rect">
            <a:avLst/>
          </a:prstGeom>
        </p:spPr>
      </p:pic>
      <p:sp>
        <p:nvSpPr>
          <p:cNvPr id="7" name="Rectangle 14"/>
          <p:cNvSpPr>
            <a:spLocks noChangeArrowheads="1"/>
          </p:cNvSpPr>
          <p:nvPr/>
        </p:nvSpPr>
        <p:spPr bwMode="auto">
          <a:xfrm>
            <a:off x="76200" y="2362200"/>
            <a:ext cx="8991600" cy="914400"/>
          </a:xfrm>
          <a:prstGeom prst="rect">
            <a:avLst/>
          </a:prstGeom>
          <a:noFill/>
          <a:ln w="9525">
            <a:noFill/>
            <a:miter lim="800000"/>
            <a:headEnd/>
            <a:tailEnd/>
          </a:ln>
        </p:spPr>
        <p:txBody>
          <a:bodyPr lIns="91425" tIns="45713" rIns="91425" bIns="45713" anchor="ctr"/>
          <a:lstStyle/>
          <a:p>
            <a:pPr algn="ctr" eaLnBrk="1" hangingPunct="1"/>
            <a:r>
              <a:rPr lang="en-US" sz="2400" b="0" dirty="0">
                <a:solidFill>
                  <a:schemeClr val="bg2"/>
                </a:solidFill>
                <a:latin typeface="Gill Sans"/>
                <a:cs typeface="Gill Sans"/>
              </a:rPr>
              <a:t>Session </a:t>
            </a:r>
            <a:r>
              <a:rPr lang="en-US" sz="2400" b="0" dirty="0" smtClean="0">
                <a:solidFill>
                  <a:schemeClr val="bg2"/>
                </a:solidFill>
                <a:latin typeface="Gill Sans"/>
                <a:cs typeface="Gill Sans"/>
              </a:rPr>
              <a:t>10: Data Warehousing</a:t>
            </a:r>
            <a:endParaRPr lang="en-US" sz="2400" b="0" dirty="0">
              <a:solidFill>
                <a:schemeClr val="bg2"/>
              </a:solidFill>
              <a:latin typeface="Gill Sans"/>
              <a:cs typeface="Gill Sans"/>
            </a:endParaRPr>
          </a:p>
        </p:txBody>
      </p:sp>
      <p:sp>
        <p:nvSpPr>
          <p:cNvPr id="8" name="Text Box 11"/>
          <p:cNvSpPr txBox="1">
            <a:spLocks noChangeArrowheads="1"/>
          </p:cNvSpPr>
          <p:nvPr/>
        </p:nvSpPr>
        <p:spPr bwMode="auto">
          <a:xfrm>
            <a:off x="1371600" y="6324600"/>
            <a:ext cx="6903753" cy="461665"/>
          </a:xfrm>
          <a:prstGeom prst="rect">
            <a:avLst/>
          </a:prstGeom>
          <a:noFill/>
          <a:ln w="9525">
            <a:noFill/>
            <a:miter lim="800000"/>
            <a:headEnd/>
            <a:tailEnd/>
          </a:ln>
        </p:spPr>
        <p:txBody>
          <a:bodyPr wrap="none">
            <a:spAutoFit/>
          </a:bodyPr>
          <a:lstStyle/>
          <a:p>
            <a:r>
              <a:rPr lang="en-US" sz="1200" b="0" dirty="0">
                <a:solidFill>
                  <a:schemeClr val="bg1"/>
                </a:solidFill>
                <a:latin typeface="Gill Sans"/>
                <a:cs typeface="Gill Sans"/>
              </a:rPr>
              <a:t>This work is licensed under a Creative Commons Attribution-Noncommercial-Share Alike 3.0 United States</a:t>
            </a:r>
            <a:br>
              <a:rPr lang="en-US" sz="1200" b="0" dirty="0">
                <a:solidFill>
                  <a:schemeClr val="bg1"/>
                </a:solidFill>
                <a:latin typeface="Gill Sans"/>
                <a:cs typeface="Gill Sans"/>
              </a:rPr>
            </a:br>
            <a:r>
              <a:rPr lang="en-US" sz="1200" b="0" dirty="0">
                <a:solidFill>
                  <a:schemeClr val="bg1"/>
                </a:solidFill>
                <a:latin typeface="Gill Sans"/>
                <a:cs typeface="Gill Sans"/>
              </a:rPr>
              <a:t>See http://creativecommons.org/licenses/by-nc-sa/3.0/us/ for details</a:t>
            </a:r>
          </a:p>
        </p:txBody>
      </p:sp>
    </p:spTree>
    <p:extLst>
      <p:ext uri="{BB962C8B-B14F-4D97-AF65-F5344CB8AC3E}">
        <p14:creationId xmlns:p14="http://schemas.microsoft.com/office/powerpoint/2010/main" val="3823345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Warehouse_md17.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152400" y="4419600"/>
            <a:ext cx="5105400" cy="1028700"/>
          </a:xfrm>
        </p:spPr>
        <p:txBody>
          <a:bodyPr/>
          <a:lstStyle/>
          <a:p>
            <a:r>
              <a:rPr lang="en-US" dirty="0" smtClean="0">
                <a:solidFill>
                  <a:schemeClr val="tx1"/>
                </a:solidFill>
              </a:rPr>
              <a:t>Business Intelligence</a:t>
            </a:r>
            <a:endParaRPr lang="en-US" dirty="0">
              <a:solidFill>
                <a:schemeClr val="tx1"/>
              </a:solidFill>
            </a:endParaRPr>
          </a:p>
        </p:txBody>
      </p:sp>
      <p:sp>
        <p:nvSpPr>
          <p:cNvPr id="5" name="Title 1"/>
          <p:cNvSpPr txBox="1">
            <a:spLocks/>
          </p:cNvSpPr>
          <p:nvPr/>
        </p:nvSpPr>
        <p:spPr bwMode="auto">
          <a:xfrm>
            <a:off x="762000" y="4838700"/>
            <a:ext cx="5105400" cy="1028700"/>
          </a:xfrm>
          <a:prstGeom prst="rect">
            <a:avLst/>
          </a:prstGeom>
          <a:noFill/>
          <a:ln w="9525">
            <a:noFill/>
            <a:miter lim="800000"/>
            <a:headEnd/>
            <a:tailEnd/>
          </a:ln>
        </p:spPr>
        <p:txBody>
          <a:bodyPr vert="horz" wrap="square" lIns="91425" tIns="45713" rIns="91425" bIns="45713" numCol="1" anchor="ctr" anchorCtr="0" compatLnSpc="1">
            <a:prstTxWarp prst="textNoShape">
              <a:avLst/>
            </a:prstTxWarp>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dirty="0" smtClean="0">
                <a:solidFill>
                  <a:schemeClr val="tx1"/>
                </a:solidFill>
              </a:rPr>
              <a:t>&amp; Data Warehousing</a:t>
            </a:r>
            <a:endParaRPr lang="en-US" dirty="0">
              <a:solidFill>
                <a:schemeClr val="tx1"/>
              </a:solidFill>
            </a:endParaRPr>
          </a:p>
        </p:txBody>
      </p:sp>
      <p:sp>
        <p:nvSpPr>
          <p:cNvPr id="6" name="TextBox 5"/>
          <p:cNvSpPr txBox="1"/>
          <p:nvPr/>
        </p:nvSpPr>
        <p:spPr>
          <a:xfrm>
            <a:off x="4953000" y="5948690"/>
            <a:ext cx="3657600" cy="461665"/>
          </a:xfrm>
          <a:prstGeom prst="rect">
            <a:avLst/>
          </a:prstGeom>
          <a:noFill/>
        </p:spPr>
        <p:txBody>
          <a:bodyPr wrap="square" rtlCol="0">
            <a:spAutoFit/>
          </a:bodyPr>
          <a:lstStyle/>
          <a:p>
            <a:r>
              <a:rPr lang="en-US" sz="2400" b="0" dirty="0" smtClean="0">
                <a:solidFill>
                  <a:srgbClr val="FFFFFF"/>
                </a:solidFill>
                <a:latin typeface="Gill Sans"/>
                <a:cs typeface="Gill Sans"/>
              </a:rPr>
              <a:t>Market basket analysis</a:t>
            </a:r>
            <a:endParaRPr lang="en-US" sz="1400" b="0" dirty="0">
              <a:solidFill>
                <a:srgbClr val="FFFFFF"/>
              </a:solidFill>
              <a:latin typeface="Gill Sans"/>
              <a:cs typeface="Gill Sans"/>
            </a:endParaRPr>
          </a:p>
        </p:txBody>
      </p:sp>
      <p:sp>
        <p:nvSpPr>
          <p:cNvPr id="7" name="TextBox 6"/>
          <p:cNvSpPr txBox="1"/>
          <p:nvPr/>
        </p:nvSpPr>
        <p:spPr>
          <a:xfrm>
            <a:off x="1447800" y="5943600"/>
            <a:ext cx="3505200" cy="461665"/>
          </a:xfrm>
          <a:prstGeom prst="rect">
            <a:avLst/>
          </a:prstGeom>
          <a:noFill/>
        </p:spPr>
        <p:txBody>
          <a:bodyPr wrap="square" rtlCol="0">
            <a:spAutoFit/>
          </a:bodyPr>
          <a:lstStyle/>
          <a:p>
            <a:r>
              <a:rPr lang="en-US" sz="2400" dirty="0" smtClean="0">
                <a:solidFill>
                  <a:srgbClr val="FFFFFF"/>
                </a:solidFill>
                <a:latin typeface="Gill Sans"/>
                <a:cs typeface="Gill Sans"/>
              </a:rPr>
              <a:t>Two Early Examples:</a:t>
            </a:r>
            <a:endParaRPr lang="en-US" sz="1400" dirty="0">
              <a:solidFill>
                <a:srgbClr val="FFFFFF"/>
              </a:solidFill>
              <a:latin typeface="Gill Sans"/>
              <a:cs typeface="Gill Sans"/>
            </a:endParaRPr>
          </a:p>
        </p:txBody>
      </p:sp>
      <p:sp>
        <p:nvSpPr>
          <p:cNvPr id="8" name="TextBox 7"/>
          <p:cNvSpPr txBox="1"/>
          <p:nvPr/>
        </p:nvSpPr>
        <p:spPr>
          <a:xfrm>
            <a:off x="4953000" y="6320135"/>
            <a:ext cx="3886200" cy="461665"/>
          </a:xfrm>
          <a:prstGeom prst="rect">
            <a:avLst/>
          </a:prstGeom>
          <a:noFill/>
        </p:spPr>
        <p:txBody>
          <a:bodyPr wrap="square" rtlCol="0">
            <a:spAutoFit/>
          </a:bodyPr>
          <a:lstStyle/>
          <a:p>
            <a:r>
              <a:rPr lang="en-US" sz="2400" b="0" dirty="0" smtClean="0">
                <a:solidFill>
                  <a:srgbClr val="FFFFFF"/>
                </a:solidFill>
                <a:latin typeface="Gill Sans"/>
                <a:cs typeface="Gill Sans"/>
              </a:rPr>
              <a:t>Credit card fraud detection</a:t>
            </a:r>
            <a:endParaRPr lang="en-US" sz="1400" b="0" dirty="0">
              <a:solidFill>
                <a:srgbClr val="FFFFFF"/>
              </a:solidFill>
              <a:latin typeface="Gill Sans"/>
              <a:cs typeface="Gill Sans"/>
            </a:endParaRPr>
          </a:p>
        </p:txBody>
      </p:sp>
      <p:sp>
        <p:nvSpPr>
          <p:cNvPr id="9" name="TextBox 8"/>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(Warehouse)</a:t>
            </a:r>
            <a:endParaRPr lang="en-US" sz="1000" b="0" dirty="0">
              <a:solidFill>
                <a:srgbClr val="FFFFFF"/>
              </a:solidFill>
            </a:endParaRPr>
          </a:p>
        </p:txBody>
      </p:sp>
    </p:spTree>
    <p:extLst>
      <p:ext uri="{BB962C8B-B14F-4D97-AF65-F5344CB8AC3E}">
        <p14:creationId xmlns:p14="http://schemas.microsoft.com/office/powerpoint/2010/main" val="409945381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Database Workloads</a:t>
            </a:r>
            <a:endParaRPr lang="en-US" dirty="0"/>
          </a:p>
        </p:txBody>
      </p:sp>
      <p:sp>
        <p:nvSpPr>
          <p:cNvPr id="3" name="Content Placeholder 2"/>
          <p:cNvSpPr>
            <a:spLocks noGrp="1"/>
          </p:cNvSpPr>
          <p:nvPr>
            <p:ph idx="1"/>
          </p:nvPr>
        </p:nvSpPr>
        <p:spPr/>
        <p:txBody>
          <a:bodyPr/>
          <a:lstStyle/>
          <a:p>
            <a:r>
              <a:rPr lang="en-US" dirty="0" smtClean="0"/>
              <a:t>OLTP (online transaction processing)</a:t>
            </a:r>
          </a:p>
          <a:p>
            <a:pPr lvl="1"/>
            <a:r>
              <a:rPr lang="en-US" dirty="0" smtClean="0"/>
              <a:t>Typical applications: e-commerce, banking, airline reservations</a:t>
            </a:r>
          </a:p>
          <a:p>
            <a:pPr lvl="1"/>
            <a:r>
              <a:rPr lang="en-US" dirty="0" smtClean="0"/>
              <a:t>User facing: real-time, low latency, highly-concurrent</a:t>
            </a:r>
          </a:p>
          <a:p>
            <a:pPr lvl="1"/>
            <a:r>
              <a:rPr lang="en-US" dirty="0" smtClean="0"/>
              <a:t>Tasks: relatively small set of “standard” transactional queries</a:t>
            </a:r>
          </a:p>
          <a:p>
            <a:pPr lvl="1"/>
            <a:r>
              <a:rPr lang="en-US" dirty="0" smtClean="0"/>
              <a:t>Data access pattern: random reads, updates, writes (involving relatively small amounts of data)</a:t>
            </a:r>
          </a:p>
          <a:p>
            <a:r>
              <a:rPr lang="en-US" dirty="0" smtClean="0"/>
              <a:t>OLAP (online analytical processing)</a:t>
            </a:r>
          </a:p>
          <a:p>
            <a:pPr lvl="1"/>
            <a:r>
              <a:rPr lang="en-US" dirty="0" smtClean="0"/>
              <a:t>Typical applications: business intelligence, data mining</a:t>
            </a:r>
          </a:p>
          <a:p>
            <a:pPr lvl="1"/>
            <a:r>
              <a:rPr lang="en-US" dirty="0" smtClean="0"/>
              <a:t>Back-end processing: batch workloads, less concurrency</a:t>
            </a:r>
          </a:p>
          <a:p>
            <a:pPr lvl="1"/>
            <a:r>
              <a:rPr lang="en-US" dirty="0" smtClean="0"/>
              <a:t>Tasks: complex analytical queries, often ad hoc</a:t>
            </a:r>
          </a:p>
          <a:p>
            <a:pPr lvl="1"/>
            <a:r>
              <a:rPr lang="en-US" dirty="0" smtClean="0"/>
              <a:t>Data access pattern: table scans, large amounts of data </a:t>
            </a:r>
            <a:r>
              <a:rPr lang="en-US" dirty="0" smtClean="0"/>
              <a:t>per </a:t>
            </a:r>
            <a:r>
              <a:rPr lang="en-US" dirty="0" smtClean="0"/>
              <a:t>query</a:t>
            </a:r>
          </a:p>
          <a:p>
            <a:pPr lvl="1"/>
            <a:endParaRPr lang="en-US" dirty="0" smtClean="0"/>
          </a:p>
        </p:txBody>
      </p:sp>
    </p:spTree>
    <p:extLst>
      <p:ext uri="{BB962C8B-B14F-4D97-AF65-F5344CB8AC3E}">
        <p14:creationId xmlns:p14="http://schemas.microsoft.com/office/powerpoint/2010/main" val="8190104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Database or Two?</a:t>
            </a:r>
            <a:endParaRPr lang="en-US" dirty="0"/>
          </a:p>
        </p:txBody>
      </p:sp>
      <p:sp>
        <p:nvSpPr>
          <p:cNvPr id="3" name="Content Placeholder 2"/>
          <p:cNvSpPr>
            <a:spLocks noGrp="1"/>
          </p:cNvSpPr>
          <p:nvPr>
            <p:ph idx="1"/>
          </p:nvPr>
        </p:nvSpPr>
        <p:spPr/>
        <p:txBody>
          <a:bodyPr/>
          <a:lstStyle/>
          <a:p>
            <a:r>
              <a:rPr lang="en-US" dirty="0" smtClean="0"/>
              <a:t>Downsides of co-existing OLTP and OLAP workloads</a:t>
            </a:r>
          </a:p>
          <a:p>
            <a:pPr lvl="1"/>
            <a:r>
              <a:rPr lang="en-US" dirty="0" smtClean="0"/>
              <a:t>Poor memory management</a:t>
            </a:r>
          </a:p>
          <a:p>
            <a:pPr lvl="1"/>
            <a:r>
              <a:rPr lang="en-US" dirty="0" smtClean="0"/>
              <a:t>Conflicting data access patterns</a:t>
            </a:r>
          </a:p>
          <a:p>
            <a:pPr lvl="1"/>
            <a:r>
              <a:rPr lang="en-US" dirty="0" smtClean="0"/>
              <a:t>Variable latency</a:t>
            </a:r>
          </a:p>
          <a:p>
            <a:r>
              <a:rPr lang="en-US" dirty="0" smtClean="0"/>
              <a:t>Solution: separate databases</a:t>
            </a:r>
          </a:p>
          <a:p>
            <a:pPr lvl="1"/>
            <a:r>
              <a:rPr lang="en-US" dirty="0" smtClean="0"/>
              <a:t>User-facing OLTP database for high-volume transactions</a:t>
            </a:r>
          </a:p>
          <a:p>
            <a:pPr lvl="1"/>
            <a:r>
              <a:rPr lang="en-US" dirty="0" smtClean="0"/>
              <a:t>Data warehouse for OLAP workloads</a:t>
            </a:r>
          </a:p>
          <a:p>
            <a:pPr lvl="1"/>
            <a:r>
              <a:rPr lang="en-US" dirty="0" smtClean="0"/>
              <a:t>How do we connect the two?</a:t>
            </a:r>
            <a:endParaRPr lang="en-US" dirty="0"/>
          </a:p>
        </p:txBody>
      </p:sp>
    </p:spTree>
    <p:extLst>
      <p:ext uri="{BB962C8B-B14F-4D97-AF65-F5344CB8AC3E}">
        <p14:creationId xmlns:p14="http://schemas.microsoft.com/office/powerpoint/2010/main" val="15669137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 Architecture</a:t>
            </a:r>
            <a:endParaRPr lang="en-US" dirty="0"/>
          </a:p>
        </p:txBody>
      </p:sp>
      <p:sp>
        <p:nvSpPr>
          <p:cNvPr id="4" name="Rectangle 3"/>
          <p:cNvSpPr/>
          <p:nvPr/>
        </p:nvSpPr>
        <p:spPr bwMode="auto">
          <a:xfrm>
            <a:off x="13716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5943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5" idx="1"/>
          </p:cNvCxnSpPr>
          <p:nvPr/>
        </p:nvCxnSpPr>
        <p:spPr bwMode="auto">
          <a:xfrm>
            <a:off x="3429000" y="3467100"/>
            <a:ext cx="2514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2766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71224701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 Integration</a:t>
            </a:r>
            <a:endParaRPr lang="en-US" dirty="0"/>
          </a:p>
        </p:txBody>
      </p:sp>
      <p:sp>
        <p:nvSpPr>
          <p:cNvPr id="3" name="Content Placeholder 2"/>
          <p:cNvSpPr>
            <a:spLocks noGrp="1"/>
          </p:cNvSpPr>
          <p:nvPr>
            <p:ph idx="1"/>
          </p:nvPr>
        </p:nvSpPr>
        <p:spPr/>
        <p:txBody>
          <a:bodyPr/>
          <a:lstStyle/>
          <a:p>
            <a:r>
              <a:rPr lang="en-US" dirty="0" smtClean="0"/>
              <a:t>OLTP database for user-facing transactions</a:t>
            </a:r>
          </a:p>
          <a:p>
            <a:r>
              <a:rPr lang="en-US" dirty="0" smtClean="0"/>
              <a:t>Extract</a:t>
            </a:r>
            <a:r>
              <a:rPr lang="en-US" dirty="0" smtClean="0"/>
              <a:t>-Transform-Load (ETL)</a:t>
            </a:r>
          </a:p>
          <a:p>
            <a:pPr lvl="1"/>
            <a:r>
              <a:rPr lang="en-US" dirty="0" smtClean="0"/>
              <a:t>Extract records from source</a:t>
            </a:r>
          </a:p>
          <a:p>
            <a:pPr lvl="1"/>
            <a:r>
              <a:rPr lang="en-US" dirty="0" smtClean="0"/>
              <a:t>Transform: clean data, check integrity, aggregate, etc.</a:t>
            </a:r>
          </a:p>
          <a:p>
            <a:pPr lvl="1"/>
            <a:r>
              <a:rPr lang="en-US" dirty="0" smtClean="0"/>
              <a:t>Load into OLAP database</a:t>
            </a:r>
          </a:p>
          <a:p>
            <a:r>
              <a:rPr lang="en-US" dirty="0" smtClean="0"/>
              <a:t>OLAP database </a:t>
            </a:r>
            <a:r>
              <a:rPr lang="en-US" dirty="0" smtClean="0"/>
              <a:t>for </a:t>
            </a:r>
            <a:r>
              <a:rPr lang="en-US" dirty="0" smtClean="0"/>
              <a:t>data </a:t>
            </a:r>
            <a:r>
              <a:rPr lang="en-US" dirty="0" smtClean="0"/>
              <a:t>warehousing</a:t>
            </a:r>
            <a:endParaRPr lang="en-US" dirty="0" smtClean="0"/>
          </a:p>
        </p:txBody>
      </p:sp>
    </p:spTree>
    <p:extLst>
      <p:ext uri="{BB962C8B-B14F-4D97-AF65-F5344CB8AC3E}">
        <p14:creationId xmlns:p14="http://schemas.microsoft.com/office/powerpoint/2010/main" val="149609445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Three Classes of Activities</a:t>
            </a:r>
            <a:endParaRPr lang="en-US" dirty="0"/>
          </a:p>
        </p:txBody>
      </p:sp>
      <p:sp>
        <p:nvSpPr>
          <p:cNvPr id="3" name="Content Placeholder 2"/>
          <p:cNvSpPr>
            <a:spLocks noGrp="1"/>
          </p:cNvSpPr>
          <p:nvPr>
            <p:ph idx="1"/>
          </p:nvPr>
        </p:nvSpPr>
        <p:spPr/>
        <p:txBody>
          <a:bodyPr/>
          <a:lstStyle/>
          <a:p>
            <a:r>
              <a:rPr lang="en-US" dirty="0" smtClean="0"/>
              <a:t>Dashboards</a:t>
            </a:r>
          </a:p>
          <a:p>
            <a:r>
              <a:rPr lang="en-US" i="1" dirty="0" smtClean="0"/>
              <a:t>Ad hoc </a:t>
            </a:r>
            <a:r>
              <a:rPr lang="en-US" dirty="0" smtClean="0"/>
              <a:t>analyses</a:t>
            </a:r>
          </a:p>
          <a:p>
            <a:r>
              <a:rPr lang="en-US" dirty="0" smtClean="0"/>
              <a:t>Data products</a:t>
            </a:r>
            <a:endParaRPr lang="en-US" dirty="0"/>
          </a:p>
        </p:txBody>
      </p:sp>
    </p:spTree>
    <p:extLst>
      <p:ext uri="{BB962C8B-B14F-4D97-AF65-F5344CB8AC3E}">
        <p14:creationId xmlns:p14="http://schemas.microsoft.com/office/powerpoint/2010/main" val="124748175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Data Warehouses</a:t>
            </a:r>
            <a:endParaRPr lang="en-US" dirty="0"/>
          </a:p>
        </p:txBody>
      </p:sp>
      <p:pic>
        <p:nvPicPr>
          <p:cNvPr id="3" name="Picture 2" descr="Star-schema-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1600" y="1330817"/>
            <a:ext cx="7239000" cy="4384183"/>
          </a:xfrm>
          <a:prstGeom prst="rect">
            <a:avLst/>
          </a:prstGeom>
        </p:spPr>
      </p:pic>
      <p:sp>
        <p:nvSpPr>
          <p:cNvPr id="5" name="TextBox 4"/>
          <p:cNvSpPr txBox="1"/>
          <p:nvPr/>
        </p:nvSpPr>
        <p:spPr>
          <a:xfrm>
            <a:off x="403507" y="4401741"/>
            <a:ext cx="5463893" cy="1846659"/>
          </a:xfrm>
          <a:prstGeom prst="rect">
            <a:avLst/>
          </a:prstGeom>
          <a:noFill/>
        </p:spPr>
        <p:txBody>
          <a:bodyPr wrap="none" rtlCol="0">
            <a:spAutoFit/>
          </a:bodyPr>
          <a:lstStyle/>
          <a:p>
            <a:r>
              <a:rPr lang="en-US" sz="1400" b="0" dirty="0" smtClean="0">
                <a:solidFill>
                  <a:schemeClr val="bg1"/>
                </a:solidFill>
                <a:latin typeface="Andale Mono"/>
                <a:cs typeface="Andale Mono"/>
              </a:rPr>
              <a:t>SELECT  </a:t>
            </a:r>
            <a:r>
              <a:rPr lang="en-US" sz="1400" b="0" dirty="0" err="1">
                <a:solidFill>
                  <a:schemeClr val="bg1"/>
                </a:solidFill>
                <a:latin typeface="Andale Mono"/>
                <a:cs typeface="Andale Mono"/>
              </a:rPr>
              <a:t>P.Brand</a:t>
            </a:r>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S.Country</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        SUM(</a:t>
            </a:r>
            <a:r>
              <a:rPr lang="en-US" sz="1400" b="0" dirty="0" err="1">
                <a:solidFill>
                  <a:schemeClr val="bg1"/>
                </a:solidFill>
                <a:latin typeface="Andale Mono"/>
                <a:cs typeface="Andale Mono"/>
              </a:rPr>
              <a:t>F.Units_Sold</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FROM </a:t>
            </a:r>
            <a:r>
              <a:rPr lang="en-US" sz="1400" b="0" dirty="0" err="1">
                <a:solidFill>
                  <a:schemeClr val="bg1"/>
                </a:solidFill>
                <a:latin typeface="Andale Mono"/>
                <a:cs typeface="Andale Mono"/>
              </a:rPr>
              <a:t>Fact_Sales</a:t>
            </a:r>
            <a:r>
              <a:rPr lang="en-US" sz="1400" b="0" dirty="0">
                <a:solidFill>
                  <a:schemeClr val="bg1"/>
                </a:solidFill>
                <a:latin typeface="Andale Mono"/>
                <a:cs typeface="Andale Mono"/>
              </a:rPr>
              <a:t> F</a:t>
            </a: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Dim_Date</a:t>
            </a:r>
            <a:r>
              <a:rPr lang="en-US" sz="1400" b="0" dirty="0">
                <a:solidFill>
                  <a:schemeClr val="bg1"/>
                </a:solidFill>
                <a:latin typeface="Andale Mono"/>
                <a:cs typeface="Andale Mono"/>
              </a:rPr>
              <a:t> D    ON </a:t>
            </a:r>
            <a:r>
              <a:rPr lang="en-US" sz="1400" b="0" dirty="0" err="1">
                <a:solidFill>
                  <a:schemeClr val="bg1"/>
                </a:solidFill>
                <a:latin typeface="Andale Mono"/>
                <a:cs typeface="Andale Mono"/>
              </a:rPr>
              <a:t>F.Date_Id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D.Id</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Dim_Store</a:t>
            </a:r>
            <a:r>
              <a:rPr lang="en-US" sz="1400" b="0" dirty="0">
                <a:solidFill>
                  <a:schemeClr val="bg1"/>
                </a:solidFill>
                <a:latin typeface="Andale Mono"/>
                <a:cs typeface="Andale Mono"/>
              </a:rPr>
              <a:t> S   ON </a:t>
            </a:r>
            <a:r>
              <a:rPr lang="en-US" sz="1400" b="0" dirty="0" err="1">
                <a:solidFill>
                  <a:schemeClr val="bg1"/>
                </a:solidFill>
                <a:latin typeface="Andale Mono"/>
                <a:cs typeface="Andale Mono"/>
              </a:rPr>
              <a:t>F.Store_Id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S.Id</a:t>
            </a:r>
            <a:endParaRPr lang="en-US" sz="1400" b="0" dirty="0">
              <a:solidFill>
                <a:schemeClr val="bg1"/>
              </a:solidFill>
              <a:latin typeface="Andale Mono"/>
              <a:cs typeface="Andale Mono"/>
            </a:endParaRPr>
          </a:p>
          <a:p>
            <a:r>
              <a:rPr lang="en-US" sz="1400" b="0" dirty="0">
                <a:solidFill>
                  <a:schemeClr val="bg1"/>
                </a:solidFill>
                <a:latin typeface="Andale Mono"/>
                <a:cs typeface="Andale Mono"/>
              </a:rPr>
              <a:t>INNER JOIN </a:t>
            </a:r>
            <a:r>
              <a:rPr lang="en-US" sz="1400" b="0" dirty="0" err="1">
                <a:solidFill>
                  <a:schemeClr val="bg1"/>
                </a:solidFill>
                <a:latin typeface="Andale Mono"/>
                <a:cs typeface="Andale Mono"/>
              </a:rPr>
              <a:t>Dim_Product</a:t>
            </a:r>
            <a:r>
              <a:rPr lang="en-US" sz="1400" b="0" dirty="0">
                <a:solidFill>
                  <a:schemeClr val="bg1"/>
                </a:solidFill>
                <a:latin typeface="Andale Mono"/>
                <a:cs typeface="Andale Mono"/>
              </a:rPr>
              <a:t> P ON </a:t>
            </a:r>
            <a:r>
              <a:rPr lang="en-US" sz="1400" b="0" dirty="0" err="1">
                <a:solidFill>
                  <a:schemeClr val="bg1"/>
                </a:solidFill>
                <a:latin typeface="Andale Mono"/>
                <a:cs typeface="Andale Mono"/>
              </a:rPr>
              <a:t>F.Product_Id</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P.Id</a:t>
            </a:r>
            <a:endParaRPr lang="en-US" sz="1400" b="0" dirty="0">
              <a:solidFill>
                <a:schemeClr val="bg1"/>
              </a:solidFill>
              <a:latin typeface="Andale Mono"/>
              <a:cs typeface="Andale Mono"/>
            </a:endParaRPr>
          </a:p>
          <a:p>
            <a:r>
              <a:rPr lang="en-US" sz="1400" b="0" dirty="0" smtClean="0">
                <a:solidFill>
                  <a:schemeClr val="bg1"/>
                </a:solidFill>
                <a:latin typeface="Andale Mono"/>
                <a:cs typeface="Andale Mono"/>
              </a:rPr>
              <a:t>WHERE D.YEAR </a:t>
            </a:r>
            <a:r>
              <a:rPr lang="en-US" sz="1400" b="0" dirty="0">
                <a:solidFill>
                  <a:schemeClr val="bg1"/>
                </a:solidFill>
                <a:latin typeface="Andale Mono"/>
                <a:cs typeface="Andale Mono"/>
              </a:rPr>
              <a:t>= </a:t>
            </a:r>
            <a:r>
              <a:rPr lang="en-US" sz="1400" b="0" dirty="0" smtClean="0">
                <a:solidFill>
                  <a:schemeClr val="bg1"/>
                </a:solidFill>
                <a:latin typeface="Andale Mono"/>
                <a:cs typeface="Andale Mono"/>
              </a:rPr>
              <a:t>1997 AND </a:t>
            </a:r>
            <a:r>
              <a:rPr lang="en-US" sz="1400" b="0" dirty="0" err="1">
                <a:solidFill>
                  <a:schemeClr val="bg1"/>
                </a:solidFill>
                <a:latin typeface="Andale Mono"/>
                <a:cs typeface="Andale Mono"/>
              </a:rPr>
              <a:t>P.Product_Category</a:t>
            </a:r>
            <a:r>
              <a:rPr lang="en-US" sz="1400" b="0" dirty="0">
                <a:solidFill>
                  <a:schemeClr val="bg1"/>
                </a:solidFill>
                <a:latin typeface="Andale Mono"/>
                <a:cs typeface="Andale Mono"/>
              </a:rPr>
              <a:t> = '</a:t>
            </a:r>
            <a:r>
              <a:rPr lang="en-US" sz="1400" b="0" dirty="0" err="1">
                <a:solidFill>
                  <a:schemeClr val="bg1"/>
                </a:solidFill>
                <a:latin typeface="Andale Mono"/>
                <a:cs typeface="Andale Mono"/>
              </a:rPr>
              <a:t>tv</a:t>
            </a:r>
            <a:r>
              <a:rPr lang="en-US" sz="1400" b="0" dirty="0">
                <a:solidFill>
                  <a:schemeClr val="bg1"/>
                </a:solidFill>
                <a:latin typeface="Andale Mono"/>
                <a:cs typeface="Andale Mono"/>
              </a:rPr>
              <a:t>'</a:t>
            </a:r>
          </a:p>
          <a:p>
            <a:r>
              <a:rPr lang="en-US" sz="1400" b="0" dirty="0">
                <a:solidFill>
                  <a:schemeClr val="bg1"/>
                </a:solidFill>
                <a:latin typeface="Andale Mono"/>
                <a:cs typeface="Andale Mono"/>
              </a:rPr>
              <a:t>GROUP </a:t>
            </a:r>
            <a:r>
              <a:rPr lang="en-US" sz="1400" b="0" dirty="0" smtClean="0">
                <a:solidFill>
                  <a:schemeClr val="bg1"/>
                </a:solidFill>
                <a:latin typeface="Andale Mono"/>
                <a:cs typeface="Andale Mono"/>
              </a:rPr>
              <a:t>BY </a:t>
            </a:r>
            <a:r>
              <a:rPr lang="en-US" sz="1400" b="0" dirty="0" err="1" smtClean="0">
                <a:solidFill>
                  <a:schemeClr val="bg1"/>
                </a:solidFill>
                <a:latin typeface="Andale Mono"/>
                <a:cs typeface="Andale Mono"/>
              </a:rPr>
              <a:t>P.Brand</a:t>
            </a:r>
            <a:r>
              <a:rPr lang="en-US" sz="1400" b="0" dirty="0" smtClean="0">
                <a:solidFill>
                  <a:schemeClr val="bg1"/>
                </a:solidFill>
                <a:latin typeface="Andale Mono"/>
                <a:cs typeface="Andale Mono"/>
              </a:rPr>
              <a:t>, </a:t>
            </a:r>
            <a:r>
              <a:rPr lang="en-US" sz="1400" b="0" dirty="0" err="1" smtClean="0">
                <a:solidFill>
                  <a:schemeClr val="bg1"/>
                </a:solidFill>
                <a:latin typeface="Andale Mono"/>
                <a:cs typeface="Andale Mono"/>
              </a:rPr>
              <a:t>S.Country</a:t>
            </a:r>
            <a:r>
              <a:rPr lang="en-US" sz="1400" b="0" dirty="0" smtClean="0">
                <a:solidFill>
                  <a:schemeClr val="bg1"/>
                </a:solidFill>
                <a:latin typeface="Andale Mono"/>
                <a:cs typeface="Andale Mono"/>
              </a:rPr>
              <a:t>;</a:t>
            </a:r>
            <a:endParaRPr lang="en-US" sz="1400" b="0" dirty="0">
              <a:solidFill>
                <a:schemeClr val="bg1"/>
              </a:solidFill>
              <a:latin typeface="Andale Mono"/>
              <a:cs typeface="Andale Mono"/>
            </a:endParaRPr>
          </a:p>
        </p:txBody>
      </p:sp>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Wikipedia (Star Schema)</a:t>
            </a:r>
            <a:endParaRPr lang="en-US" sz="1000" b="0" dirty="0">
              <a:solidFill>
                <a:schemeClr val="bg2"/>
              </a:solidFill>
            </a:endParaRPr>
          </a:p>
        </p:txBody>
      </p:sp>
    </p:spTree>
    <p:extLst>
      <p:ext uri="{BB962C8B-B14F-4D97-AF65-F5344CB8AC3E}">
        <p14:creationId xmlns:p14="http://schemas.microsoft.com/office/powerpoint/2010/main" val="221729675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OLAP Cubes</a:t>
            </a:r>
            <a:endParaRPr lang="en-US" dirty="0"/>
          </a:p>
        </p:txBody>
      </p:sp>
      <p:sp>
        <p:nvSpPr>
          <p:cNvPr id="4" name="Cube 3"/>
          <p:cNvSpPr/>
          <p:nvPr/>
        </p:nvSpPr>
        <p:spPr bwMode="auto">
          <a:xfrm>
            <a:off x="817262" y="1611868"/>
            <a:ext cx="4114800" cy="4114800"/>
          </a:xfrm>
          <a:prstGeom prst="cube">
            <a:avLst>
              <a:gd name="adj" fmla="val 29012"/>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 name="TextBox 4"/>
          <p:cNvSpPr txBox="1"/>
          <p:nvPr/>
        </p:nvSpPr>
        <p:spPr>
          <a:xfrm>
            <a:off x="817262" y="5650468"/>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store</a:t>
            </a:r>
            <a:endParaRPr lang="en-US" sz="1100" b="0" dirty="0">
              <a:solidFill>
                <a:schemeClr val="bg2"/>
              </a:solidFill>
              <a:latin typeface="Gill Sans"/>
              <a:cs typeface="Gill Sans"/>
            </a:endParaRPr>
          </a:p>
        </p:txBody>
      </p:sp>
      <p:sp>
        <p:nvSpPr>
          <p:cNvPr id="6" name="TextBox 5"/>
          <p:cNvSpPr txBox="1"/>
          <p:nvPr/>
        </p:nvSpPr>
        <p:spPr>
          <a:xfrm rot="16200000">
            <a:off x="-826871" y="4094202"/>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product</a:t>
            </a:r>
            <a:endParaRPr lang="en-US" sz="1100" b="0" dirty="0">
              <a:solidFill>
                <a:schemeClr val="bg2"/>
              </a:solidFill>
              <a:latin typeface="Gill Sans"/>
              <a:cs typeface="Gill Sans"/>
            </a:endParaRPr>
          </a:p>
        </p:txBody>
      </p:sp>
      <p:sp>
        <p:nvSpPr>
          <p:cNvPr id="7" name="TextBox 6"/>
          <p:cNvSpPr txBox="1"/>
          <p:nvPr/>
        </p:nvSpPr>
        <p:spPr>
          <a:xfrm rot="18900000">
            <a:off x="-217272" y="1971930"/>
            <a:ext cx="2895600" cy="369332"/>
          </a:xfrm>
          <a:prstGeom prst="rect">
            <a:avLst/>
          </a:prstGeom>
          <a:noFill/>
        </p:spPr>
        <p:txBody>
          <a:bodyPr wrap="square" rtlCol="0">
            <a:spAutoFit/>
          </a:bodyPr>
          <a:lstStyle/>
          <a:p>
            <a:pPr algn="ctr"/>
            <a:r>
              <a:rPr lang="en-US" sz="1800" b="0" dirty="0" smtClean="0">
                <a:solidFill>
                  <a:schemeClr val="bg2"/>
                </a:solidFill>
                <a:latin typeface="Gill Sans"/>
                <a:cs typeface="Gill Sans"/>
              </a:rPr>
              <a:t>time</a:t>
            </a:r>
            <a:endParaRPr lang="en-US" sz="1100" b="0" dirty="0">
              <a:solidFill>
                <a:schemeClr val="bg2"/>
              </a:solidFill>
              <a:latin typeface="Gill Sans"/>
              <a:cs typeface="Gill Sans"/>
            </a:endParaRPr>
          </a:p>
        </p:txBody>
      </p:sp>
      <p:sp>
        <p:nvSpPr>
          <p:cNvPr id="8" name="TextBox 7"/>
          <p:cNvSpPr txBox="1"/>
          <p:nvPr/>
        </p:nvSpPr>
        <p:spPr>
          <a:xfrm>
            <a:off x="5715000" y="2971800"/>
            <a:ext cx="2133600" cy="461665"/>
          </a:xfrm>
          <a:prstGeom prst="rect">
            <a:avLst/>
          </a:prstGeom>
          <a:noFill/>
        </p:spPr>
        <p:txBody>
          <a:bodyPr wrap="square" rtlCol="0">
            <a:spAutoFit/>
          </a:bodyPr>
          <a:lstStyle/>
          <a:p>
            <a:r>
              <a:rPr lang="en-US" sz="2400" b="0" dirty="0" smtClean="0">
                <a:solidFill>
                  <a:schemeClr val="bg2"/>
                </a:solidFill>
                <a:latin typeface="Gill Sans"/>
                <a:cs typeface="Gill Sans"/>
              </a:rPr>
              <a:t>slice and dice</a:t>
            </a:r>
            <a:endParaRPr lang="en-US" sz="1400" b="0" dirty="0">
              <a:solidFill>
                <a:schemeClr val="bg2"/>
              </a:solidFill>
              <a:latin typeface="Gill Sans"/>
              <a:cs typeface="Gill Sans"/>
            </a:endParaRPr>
          </a:p>
        </p:txBody>
      </p:sp>
      <p:sp>
        <p:nvSpPr>
          <p:cNvPr id="9" name="TextBox 8"/>
          <p:cNvSpPr txBox="1"/>
          <p:nvPr/>
        </p:nvSpPr>
        <p:spPr>
          <a:xfrm>
            <a:off x="5410200" y="2438400"/>
            <a:ext cx="3352800" cy="461665"/>
          </a:xfrm>
          <a:prstGeom prst="rect">
            <a:avLst/>
          </a:prstGeom>
          <a:noFill/>
        </p:spPr>
        <p:txBody>
          <a:bodyPr wrap="square" rtlCol="0">
            <a:spAutoFit/>
          </a:bodyPr>
          <a:lstStyle/>
          <a:p>
            <a:r>
              <a:rPr lang="en-US" sz="2400" dirty="0" smtClean="0">
                <a:solidFill>
                  <a:schemeClr val="bg2"/>
                </a:solidFill>
                <a:latin typeface="Gill Sans"/>
                <a:cs typeface="Gill Sans"/>
              </a:rPr>
              <a:t>Common operations</a:t>
            </a:r>
            <a:endParaRPr lang="en-US" sz="1400" dirty="0">
              <a:solidFill>
                <a:schemeClr val="bg2"/>
              </a:solidFill>
              <a:latin typeface="Gill Sans"/>
              <a:cs typeface="Gill Sans"/>
            </a:endParaRPr>
          </a:p>
        </p:txBody>
      </p:sp>
      <p:sp>
        <p:nvSpPr>
          <p:cNvPr id="10" name="TextBox 9"/>
          <p:cNvSpPr txBox="1"/>
          <p:nvPr/>
        </p:nvSpPr>
        <p:spPr>
          <a:xfrm>
            <a:off x="5715000" y="3419445"/>
            <a:ext cx="2590800" cy="461665"/>
          </a:xfrm>
          <a:prstGeom prst="rect">
            <a:avLst/>
          </a:prstGeom>
          <a:noFill/>
        </p:spPr>
        <p:txBody>
          <a:bodyPr wrap="square" rtlCol="0">
            <a:spAutoFit/>
          </a:bodyPr>
          <a:lstStyle/>
          <a:p>
            <a:r>
              <a:rPr lang="en-US" sz="2400" b="0" dirty="0" smtClean="0">
                <a:solidFill>
                  <a:schemeClr val="bg2"/>
                </a:solidFill>
                <a:latin typeface="Gill Sans"/>
                <a:cs typeface="Gill Sans"/>
              </a:rPr>
              <a:t>roll up/drill down</a:t>
            </a:r>
            <a:endParaRPr lang="en-US" sz="1400" b="0" dirty="0">
              <a:solidFill>
                <a:schemeClr val="bg2"/>
              </a:solidFill>
              <a:latin typeface="Gill Sans"/>
              <a:cs typeface="Gill Sans"/>
            </a:endParaRPr>
          </a:p>
        </p:txBody>
      </p:sp>
      <p:sp>
        <p:nvSpPr>
          <p:cNvPr id="11" name="TextBox 10"/>
          <p:cNvSpPr txBox="1"/>
          <p:nvPr/>
        </p:nvSpPr>
        <p:spPr>
          <a:xfrm>
            <a:off x="5715000" y="3867090"/>
            <a:ext cx="2133600" cy="461665"/>
          </a:xfrm>
          <a:prstGeom prst="rect">
            <a:avLst/>
          </a:prstGeom>
          <a:noFill/>
        </p:spPr>
        <p:txBody>
          <a:bodyPr wrap="square" rtlCol="0">
            <a:spAutoFit/>
          </a:bodyPr>
          <a:lstStyle/>
          <a:p>
            <a:r>
              <a:rPr lang="en-US" sz="2400" b="0" dirty="0" smtClean="0">
                <a:solidFill>
                  <a:schemeClr val="bg2"/>
                </a:solidFill>
                <a:latin typeface="Gill Sans"/>
                <a:cs typeface="Gill Sans"/>
              </a:rPr>
              <a:t>pivot</a:t>
            </a:r>
            <a:endParaRPr lang="en-US" sz="1400" b="0" dirty="0">
              <a:solidFill>
                <a:schemeClr val="bg2"/>
              </a:solidFill>
              <a:latin typeface="Gill Sans"/>
              <a:cs typeface="Gill Sans"/>
            </a:endParaRPr>
          </a:p>
        </p:txBody>
      </p:sp>
    </p:spTree>
    <p:extLst>
      <p:ext uri="{BB962C8B-B14F-4D97-AF65-F5344CB8AC3E}">
        <p14:creationId xmlns:p14="http://schemas.microsoft.com/office/powerpoint/2010/main" val="4018327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OLAP Cubes: Research Challenges</a:t>
            </a:r>
            <a:endParaRPr lang="en-US" dirty="0"/>
          </a:p>
        </p:txBody>
      </p:sp>
      <p:sp>
        <p:nvSpPr>
          <p:cNvPr id="3" name="Content Placeholder 2"/>
          <p:cNvSpPr>
            <a:spLocks noGrp="1"/>
          </p:cNvSpPr>
          <p:nvPr>
            <p:ph idx="1"/>
          </p:nvPr>
        </p:nvSpPr>
        <p:spPr/>
        <p:txBody>
          <a:bodyPr/>
          <a:lstStyle/>
          <a:p>
            <a:r>
              <a:rPr lang="en-US" dirty="0" smtClean="0"/>
              <a:t>Fundamentally, lots of group-</a:t>
            </a:r>
            <a:r>
              <a:rPr lang="en-US" dirty="0" err="1" smtClean="0"/>
              <a:t>bys</a:t>
            </a:r>
            <a:r>
              <a:rPr lang="en-US" dirty="0" smtClean="0"/>
              <a:t> and aggregations</a:t>
            </a:r>
          </a:p>
          <a:p>
            <a:pPr lvl="1"/>
            <a:r>
              <a:rPr lang="en-US" dirty="0" smtClean="0"/>
              <a:t>How to take advantage of schema structure to avoid repeated work?</a:t>
            </a:r>
          </a:p>
          <a:p>
            <a:r>
              <a:rPr lang="en-US" dirty="0" smtClean="0"/>
              <a:t>Cube materialization</a:t>
            </a:r>
          </a:p>
          <a:p>
            <a:pPr lvl="1"/>
            <a:r>
              <a:rPr lang="en-US" dirty="0" smtClean="0"/>
              <a:t>Realistic to materialize the entire cube?</a:t>
            </a:r>
          </a:p>
          <a:p>
            <a:pPr lvl="1"/>
            <a:r>
              <a:rPr lang="en-US" dirty="0" smtClean="0"/>
              <a:t>If not, how/when/what to materialize?</a:t>
            </a:r>
          </a:p>
          <a:p>
            <a:endParaRPr lang="en-US" dirty="0" smtClean="0"/>
          </a:p>
          <a:p>
            <a:endParaRPr lang="en-US" dirty="0"/>
          </a:p>
        </p:txBody>
      </p:sp>
    </p:spTree>
    <p:extLst>
      <p:ext uri="{BB962C8B-B14F-4D97-AF65-F5344CB8AC3E}">
        <p14:creationId xmlns:p14="http://schemas.microsoft.com/office/powerpoint/2010/main" val="107770289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idx="4294967295"/>
          </p:nvPr>
        </p:nvSpPr>
        <p:spPr>
          <a:xfrm>
            <a:off x="0" y="2895600"/>
            <a:ext cx="9144000" cy="1028700"/>
          </a:xfrm>
        </p:spPr>
        <p:txBody>
          <a:bodyPr/>
          <a:lstStyle/>
          <a:p>
            <a:pPr algn="ctr"/>
            <a:r>
              <a:rPr lang="en-US" sz="3200" dirty="0" smtClean="0">
                <a:solidFill>
                  <a:srgbClr val="FFFFFF"/>
                </a:solidFill>
                <a:latin typeface="Gill Sans"/>
              </a:rPr>
              <a:t>Fast forward…</a:t>
            </a:r>
            <a:endParaRPr lang="en-US" sz="3200" dirty="0">
              <a:solidFill>
                <a:srgbClr val="FFFFFF"/>
              </a:solidFill>
              <a:latin typeface="Gill Sans"/>
            </a:endParaRPr>
          </a:p>
        </p:txBody>
      </p:sp>
    </p:spTree>
    <p:extLst>
      <p:ext uri="{BB962C8B-B14F-4D97-AF65-F5344CB8AC3E}">
        <p14:creationId xmlns:p14="http://schemas.microsoft.com/office/powerpoint/2010/main" val="358071368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9327" y="609600"/>
            <a:ext cx="5243473" cy="5674712"/>
          </a:xfrm>
          <a:prstGeom prst="rect">
            <a:avLst/>
          </a:prstGeom>
        </p:spPr>
      </p:pic>
      <p:pic>
        <p:nvPicPr>
          <p:cNvPr id="4" name="Picture 3" descr="pig-in-overalls-big.gif"/>
          <p:cNvPicPr>
            <a:picLocks noChangeAspect="1"/>
          </p:cNvPicPr>
          <p:nvPr/>
        </p:nvPicPr>
        <p:blipFill>
          <a:blip r:embed="rId3" cstate="print"/>
          <a:stretch>
            <a:fillRect/>
          </a:stretch>
        </p:blipFill>
        <p:spPr>
          <a:xfrm>
            <a:off x="4638178" y="3505200"/>
            <a:ext cx="924422" cy="1371600"/>
          </a:xfrm>
          <a:prstGeom prst="rect">
            <a:avLst/>
          </a:prstGeom>
        </p:spPr>
      </p:pic>
    </p:spTree>
    <p:extLst>
      <p:ext uri="{BB962C8B-B14F-4D97-AF65-F5344CB8AC3E}">
        <p14:creationId xmlns:p14="http://schemas.microsoft.com/office/powerpoint/2010/main" val="146370504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facebook.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207"/>
            <a:ext cx="10820400" cy="6859207"/>
          </a:xfrm>
          <a:prstGeom prst="rect">
            <a:avLst/>
          </a:prstGeom>
        </p:spPr>
      </p:pic>
      <p:sp>
        <p:nvSpPr>
          <p:cNvPr id="6" name="TextBox 5"/>
          <p:cNvSpPr txBox="1"/>
          <p:nvPr/>
        </p:nvSpPr>
        <p:spPr>
          <a:xfrm>
            <a:off x="1219200" y="5257800"/>
            <a:ext cx="7620000" cy="1077218"/>
          </a:xfrm>
          <a:prstGeom prst="rect">
            <a:avLst/>
          </a:prstGeom>
          <a:noFill/>
        </p:spPr>
        <p:txBody>
          <a:bodyPr wrap="square" rtlCol="0">
            <a:spAutoFit/>
          </a:bodyPr>
          <a:lstStyle/>
          <a:p>
            <a:r>
              <a:rPr lang="en-US" b="0" dirty="0" smtClean="0">
                <a:solidFill>
                  <a:srgbClr val="FFFFFF"/>
                </a:solidFill>
                <a:latin typeface="Gill Sans"/>
                <a:cs typeface="Gill Sans"/>
              </a:rPr>
              <a:t>“On the first day of logging the Facebook clickstream, more than 400 gigabytes of data was collected. The load, index, and aggregation processes for this data set really taxed the Oracle data warehouse. Even after significant tuning, we were unable to aggregate a day of clickstream data in less than 24 hours.” </a:t>
            </a:r>
          </a:p>
        </p:txBody>
      </p:sp>
      <p:sp>
        <p:nvSpPr>
          <p:cNvPr id="7" name="TextBox 6"/>
          <p:cNvSpPr txBox="1"/>
          <p:nvPr/>
        </p:nvSpPr>
        <p:spPr>
          <a:xfrm>
            <a:off x="381000" y="4572000"/>
            <a:ext cx="6553200" cy="584776"/>
          </a:xfrm>
          <a:prstGeom prst="rect">
            <a:avLst/>
          </a:prstGeom>
          <a:noFill/>
        </p:spPr>
        <p:txBody>
          <a:bodyPr wrap="square" rtlCol="0">
            <a:spAutoFit/>
          </a:bodyPr>
          <a:lstStyle/>
          <a:p>
            <a:r>
              <a:rPr lang="en-US" b="0" dirty="0" smtClean="0">
                <a:solidFill>
                  <a:srgbClr val="FFFFFF"/>
                </a:solidFill>
                <a:latin typeface="Gill Sans"/>
                <a:cs typeface="Gill Sans"/>
              </a:rPr>
              <a:t>Jeff </a:t>
            </a:r>
            <a:r>
              <a:rPr lang="en-US" b="0" dirty="0" err="1" smtClean="0">
                <a:solidFill>
                  <a:srgbClr val="FFFFFF"/>
                </a:solidFill>
                <a:latin typeface="Gill Sans"/>
                <a:cs typeface="Gill Sans"/>
              </a:rPr>
              <a:t>Hammerbacher</a:t>
            </a:r>
            <a:r>
              <a:rPr lang="en-US" b="0" dirty="0" smtClean="0">
                <a:solidFill>
                  <a:srgbClr val="FFFFFF"/>
                </a:solidFill>
                <a:latin typeface="Gill Sans"/>
                <a:cs typeface="Gill Sans"/>
              </a:rPr>
              <a:t>, Information Platforms and the Rise of the Data Scientist. </a:t>
            </a:r>
            <a:br>
              <a:rPr lang="en-US" b="0" dirty="0" smtClean="0">
                <a:solidFill>
                  <a:srgbClr val="FFFFFF"/>
                </a:solidFill>
                <a:latin typeface="Gill Sans"/>
                <a:cs typeface="Gill Sans"/>
              </a:rPr>
            </a:br>
            <a:r>
              <a:rPr lang="en-US" b="0" dirty="0" smtClean="0">
                <a:solidFill>
                  <a:srgbClr val="FFFFFF"/>
                </a:solidFill>
                <a:latin typeface="Gill Sans"/>
                <a:cs typeface="Gill Sans"/>
              </a:rPr>
              <a:t>In, </a:t>
            </a:r>
            <a:r>
              <a:rPr lang="en-US" b="0" i="1" dirty="0" smtClean="0">
                <a:solidFill>
                  <a:srgbClr val="FFFFFF"/>
                </a:solidFill>
                <a:latin typeface="Gill Sans"/>
                <a:cs typeface="Gill Sans"/>
              </a:rPr>
              <a:t>Beautiful Data</a:t>
            </a:r>
            <a:r>
              <a:rPr lang="en-US" b="0" dirty="0" smtClean="0">
                <a:solidFill>
                  <a:srgbClr val="FFFFFF"/>
                </a:solidFill>
                <a:latin typeface="Gill Sans"/>
                <a:cs typeface="Gill Sans"/>
              </a:rPr>
              <a:t>, O’Reilly, 2009. </a:t>
            </a:r>
            <a:endParaRPr lang="en-US" sz="1050" b="0" dirty="0">
              <a:solidFill>
                <a:srgbClr val="FFFFFF"/>
              </a:solidFill>
              <a:latin typeface="Gill Sans"/>
              <a:cs typeface="Gill Sans"/>
            </a:endParaRPr>
          </a:p>
        </p:txBody>
      </p:sp>
    </p:spTree>
    <p:extLst>
      <p:ext uri="{BB962C8B-B14F-4D97-AF65-F5344CB8AC3E}">
        <p14:creationId xmlns:p14="http://schemas.microsoft.com/office/powerpoint/2010/main" val="33329197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changed?</a:t>
            </a:r>
            <a:endParaRPr lang="en-US" dirty="0"/>
          </a:p>
        </p:txBody>
      </p:sp>
      <p:sp>
        <p:nvSpPr>
          <p:cNvPr id="3" name="Content Placeholder 2"/>
          <p:cNvSpPr>
            <a:spLocks noGrp="1"/>
          </p:cNvSpPr>
          <p:nvPr>
            <p:ph idx="1"/>
          </p:nvPr>
        </p:nvSpPr>
        <p:spPr/>
        <p:txBody>
          <a:bodyPr/>
          <a:lstStyle/>
          <a:p>
            <a:r>
              <a:rPr lang="en-US" dirty="0" smtClean="0"/>
              <a:t>Dropping cost of disks</a:t>
            </a:r>
          </a:p>
          <a:p>
            <a:pPr lvl="1"/>
            <a:r>
              <a:rPr lang="en-US" dirty="0" smtClean="0"/>
              <a:t>Cheaper to store everything than to figure out what to throw away</a:t>
            </a:r>
          </a:p>
          <a:p>
            <a:r>
              <a:rPr lang="en-US" dirty="0" smtClean="0"/>
              <a:t>Types of data collected</a:t>
            </a:r>
          </a:p>
          <a:p>
            <a:pPr lvl="1"/>
            <a:r>
              <a:rPr lang="en-US" dirty="0" smtClean="0"/>
              <a:t>From data that’s </a:t>
            </a:r>
            <a:r>
              <a:rPr lang="en-US" i="1" dirty="0" smtClean="0"/>
              <a:t>obviously</a:t>
            </a:r>
            <a:r>
              <a:rPr lang="en-US" dirty="0" smtClean="0"/>
              <a:t> valuable to data whose value is less apparent</a:t>
            </a:r>
          </a:p>
          <a:p>
            <a:r>
              <a:rPr lang="en-US" dirty="0" smtClean="0"/>
              <a:t>Rise of social media and user-generated content</a:t>
            </a:r>
          </a:p>
          <a:p>
            <a:pPr lvl="1"/>
            <a:r>
              <a:rPr lang="en-US" dirty="0" smtClean="0"/>
              <a:t>Large increase in data volume</a:t>
            </a:r>
          </a:p>
          <a:p>
            <a:r>
              <a:rPr lang="en-US" dirty="0" smtClean="0"/>
              <a:t>Growing maturity of data mining techniques</a:t>
            </a:r>
          </a:p>
          <a:p>
            <a:pPr lvl="1"/>
            <a:r>
              <a:rPr lang="en-US" dirty="0" smtClean="0"/>
              <a:t>Demonstrates value of data analytics</a:t>
            </a:r>
          </a:p>
          <a:p>
            <a:r>
              <a:rPr lang="en-US" dirty="0" smtClean="0"/>
              <a:t>Virtuous product growth cycle</a:t>
            </a:r>
          </a:p>
          <a:p>
            <a:endParaRPr lang="en-US" dirty="0"/>
          </a:p>
        </p:txBody>
      </p:sp>
    </p:spTree>
    <p:extLst>
      <p:ext uri="{BB962C8B-B14F-4D97-AF65-F5344CB8AC3E}">
        <p14:creationId xmlns:p14="http://schemas.microsoft.com/office/powerpoint/2010/main" val="178200964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 Bottleneck</a:t>
            </a:r>
            <a:endParaRPr lang="en-US" dirty="0"/>
          </a:p>
        </p:txBody>
      </p:sp>
      <p:sp>
        <p:nvSpPr>
          <p:cNvPr id="3" name="Content Placeholder 2"/>
          <p:cNvSpPr>
            <a:spLocks noGrp="1"/>
          </p:cNvSpPr>
          <p:nvPr>
            <p:ph idx="1"/>
          </p:nvPr>
        </p:nvSpPr>
        <p:spPr/>
        <p:txBody>
          <a:bodyPr/>
          <a:lstStyle/>
          <a:p>
            <a:r>
              <a:rPr lang="en-US" dirty="0" smtClean="0"/>
              <a:t>ETL is typically a nightly task:</a:t>
            </a:r>
            <a:endParaRPr lang="en-US" dirty="0" smtClean="0"/>
          </a:p>
          <a:p>
            <a:pPr lvl="1"/>
            <a:r>
              <a:rPr lang="en-US" dirty="0" smtClean="0"/>
              <a:t>What </a:t>
            </a:r>
            <a:r>
              <a:rPr lang="en-US" dirty="0" smtClean="0"/>
              <a:t>happens if processing 24 hours of data takes longer than 24 hours?</a:t>
            </a:r>
          </a:p>
          <a:p>
            <a:r>
              <a:rPr lang="en-US" dirty="0" smtClean="0"/>
              <a:t>Hadoop is perfect:</a:t>
            </a:r>
          </a:p>
          <a:p>
            <a:pPr lvl="1"/>
            <a:r>
              <a:rPr lang="en-US" dirty="0" smtClean="0"/>
              <a:t>Ingest </a:t>
            </a:r>
            <a:r>
              <a:rPr lang="en-US" dirty="0" smtClean="0"/>
              <a:t>is limited by speed of HDFS</a:t>
            </a:r>
          </a:p>
          <a:p>
            <a:pPr lvl="1"/>
            <a:r>
              <a:rPr lang="en-US" dirty="0" smtClean="0"/>
              <a:t>Scales out with more nodes</a:t>
            </a:r>
          </a:p>
          <a:p>
            <a:pPr lvl="1"/>
            <a:r>
              <a:rPr lang="en-US" dirty="0" smtClean="0"/>
              <a:t>Massively parallel</a:t>
            </a:r>
          </a:p>
          <a:p>
            <a:pPr lvl="1"/>
            <a:r>
              <a:rPr lang="en-US" dirty="0" smtClean="0"/>
              <a:t>Ability to use any processing tool</a:t>
            </a:r>
          </a:p>
          <a:p>
            <a:pPr lvl="1"/>
            <a:r>
              <a:rPr lang="en-US" dirty="0" smtClean="0"/>
              <a:t>Much cheaper than parallel databases</a:t>
            </a:r>
          </a:p>
          <a:p>
            <a:pPr lvl="1"/>
            <a:r>
              <a:rPr lang="en-US" dirty="0" smtClean="0"/>
              <a:t>ETL is a batch process anyway!</a:t>
            </a:r>
          </a:p>
        </p:txBody>
      </p:sp>
    </p:spTree>
    <p:extLst>
      <p:ext uri="{BB962C8B-B14F-4D97-AF65-F5344CB8AC3E}">
        <p14:creationId xmlns:p14="http://schemas.microsoft.com/office/powerpoint/2010/main" val="25432233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inder-block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8008" y="0"/>
            <a:ext cx="14244608" cy="6858000"/>
          </a:xfrm>
          <a:prstGeom prst="rect">
            <a:avLst/>
          </a:prstGeom>
        </p:spPr>
      </p:pic>
      <p:sp>
        <p:nvSpPr>
          <p:cNvPr id="4" name="Title 3"/>
          <p:cNvSpPr>
            <a:spLocks noGrp="1"/>
          </p:cNvSpPr>
          <p:nvPr>
            <p:ph type="title"/>
          </p:nvPr>
        </p:nvSpPr>
        <p:spPr/>
        <p:txBody>
          <a:bodyPr/>
          <a:lstStyle/>
          <a:p>
            <a:r>
              <a:rPr lang="en-US" sz="3200" dirty="0" smtClean="0">
                <a:solidFill>
                  <a:schemeClr val="tx1"/>
                </a:solidFill>
                <a:latin typeface="Gill Sans"/>
              </a:rPr>
              <a:t>MapReduce algorithms </a:t>
            </a:r>
            <a:br>
              <a:rPr lang="en-US" sz="3200" dirty="0" smtClean="0">
                <a:solidFill>
                  <a:schemeClr val="tx1"/>
                </a:solidFill>
                <a:latin typeface="Gill Sans"/>
              </a:rPr>
            </a:br>
            <a:r>
              <a:rPr lang="en-US" sz="3200" dirty="0" smtClean="0">
                <a:solidFill>
                  <a:schemeClr val="tx1"/>
                </a:solidFill>
                <a:latin typeface="Gill Sans"/>
              </a:rPr>
              <a:t>for processing relational data</a:t>
            </a:r>
            <a:endParaRPr lang="en-US" sz="3200" dirty="0">
              <a:solidFill>
                <a:schemeClr val="tx1"/>
              </a:solidFill>
              <a:latin typeface="Gill Sans"/>
            </a:endParaRPr>
          </a:p>
        </p:txBody>
      </p:sp>
      <p:sp>
        <p:nvSpPr>
          <p:cNvPr id="5" name="TextBox 4"/>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err="1" smtClean="0">
                <a:solidFill>
                  <a:srgbClr val="FFFFFF"/>
                </a:solidFill>
              </a:rPr>
              <a:t>www.flickr.com</a:t>
            </a:r>
            <a:r>
              <a:rPr lang="en-US" sz="1000" b="0" dirty="0">
                <a:solidFill>
                  <a:srgbClr val="FFFFFF"/>
                </a:solidFill>
              </a:rPr>
              <a:t>/photos/</a:t>
            </a:r>
            <a:r>
              <a:rPr lang="en-US" sz="1000" b="0" dirty="0" err="1">
                <a:solidFill>
                  <a:srgbClr val="FFFFFF"/>
                </a:solidFill>
              </a:rPr>
              <a:t>stikatphotography</a:t>
            </a:r>
            <a:r>
              <a:rPr lang="en-US" sz="1000" b="0" dirty="0">
                <a:solidFill>
                  <a:srgbClr val="FFFFFF"/>
                </a:solidFill>
              </a:rPr>
              <a:t>/1590190676/</a:t>
            </a:r>
            <a:endParaRPr lang="en-US" sz="1000" b="0" dirty="0">
              <a:solidFill>
                <a:srgbClr val="FFFFFF"/>
              </a:solidFill>
            </a:endParaRPr>
          </a:p>
        </p:txBody>
      </p:sp>
    </p:spTree>
    <p:extLst>
      <p:ext uri="{BB962C8B-B14F-4D97-AF65-F5344CB8AC3E}">
        <p14:creationId xmlns:p14="http://schemas.microsoft.com/office/powerpoint/2010/main" val="38719077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9" y="-609600"/>
            <a:ext cx="9179859" cy="7467600"/>
          </a:xfrm>
          <a:prstGeom prst="rect">
            <a:avLst/>
          </a:prstGeom>
        </p:spPr>
      </p:pic>
      <p:sp>
        <p:nvSpPr>
          <p:cNvPr id="4" name="TextBox 3"/>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pl-PL" sz="1000" b="0" dirty="0" err="1" smtClean="0">
                <a:solidFill>
                  <a:schemeClr val="bg1"/>
                </a:solidFill>
              </a:rPr>
              <a:t>www.flickr.com</a:t>
            </a:r>
            <a:r>
              <a:rPr lang="pl-PL" sz="1000" b="0" dirty="0">
                <a:solidFill>
                  <a:schemeClr val="bg1"/>
                </a:solidFill>
              </a:rPr>
              <a:t>/</a:t>
            </a:r>
            <a:r>
              <a:rPr lang="pl-PL" sz="1000" b="0" dirty="0" err="1">
                <a:solidFill>
                  <a:schemeClr val="bg1"/>
                </a:solidFill>
              </a:rPr>
              <a:t>photos</a:t>
            </a:r>
            <a:r>
              <a:rPr lang="pl-PL" sz="1000" b="0" dirty="0">
                <a:solidFill>
                  <a:schemeClr val="bg1"/>
                </a:solidFill>
              </a:rPr>
              <a:t>/7518432@N06/2237536651/</a:t>
            </a:r>
            <a:endParaRPr lang="en-US" sz="1000" b="0" dirty="0">
              <a:solidFill>
                <a:schemeClr val="bg1"/>
              </a:solidFill>
            </a:endParaRPr>
          </a:p>
        </p:txBody>
      </p:sp>
    </p:spTree>
    <p:extLst>
      <p:ext uri="{BB962C8B-B14F-4D97-AF65-F5344CB8AC3E}">
        <p14:creationId xmlns:p14="http://schemas.microsoft.com/office/powerpoint/2010/main" val="26430933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Pattern: Secondary Sorting</a:t>
            </a:r>
            <a:endParaRPr lang="en-US" dirty="0"/>
          </a:p>
        </p:txBody>
      </p:sp>
      <p:sp>
        <p:nvSpPr>
          <p:cNvPr id="3" name="Content Placeholder 2"/>
          <p:cNvSpPr>
            <a:spLocks noGrp="1"/>
          </p:cNvSpPr>
          <p:nvPr>
            <p:ph idx="1"/>
          </p:nvPr>
        </p:nvSpPr>
        <p:spPr/>
        <p:txBody>
          <a:bodyPr/>
          <a:lstStyle/>
          <a:p>
            <a:r>
              <a:rPr lang="en-US" dirty="0" smtClean="0"/>
              <a:t>MapReduce sorts input to reducers by key</a:t>
            </a:r>
          </a:p>
          <a:p>
            <a:pPr lvl="1"/>
            <a:r>
              <a:rPr lang="en-US" dirty="0" smtClean="0"/>
              <a:t>Values are arbitrarily ordered</a:t>
            </a:r>
          </a:p>
          <a:p>
            <a:r>
              <a:rPr lang="en-US" dirty="0" smtClean="0"/>
              <a:t>What if want to sort value also?</a:t>
            </a:r>
          </a:p>
          <a:p>
            <a:pPr lvl="1"/>
            <a:r>
              <a:rPr lang="en-US" dirty="0" smtClean="0"/>
              <a:t>E.g., k </a:t>
            </a:r>
            <a:r>
              <a:rPr lang="en-US" dirty="0" smtClean="0">
                <a:latin typeface="Arial"/>
                <a:cs typeface="Arial"/>
              </a:rPr>
              <a:t>→ (v</a:t>
            </a:r>
            <a:r>
              <a:rPr lang="en-US" baseline="-25000" dirty="0" smtClean="0">
                <a:latin typeface="Arial"/>
                <a:cs typeface="Arial"/>
              </a:rPr>
              <a:t>1</a:t>
            </a:r>
            <a:r>
              <a:rPr lang="en-US" dirty="0" smtClean="0">
                <a:latin typeface="Arial"/>
                <a:cs typeface="Arial"/>
              </a:rPr>
              <a:t>, r), </a:t>
            </a:r>
            <a:r>
              <a:rPr lang="en-US" dirty="0" smtClean="0">
                <a:cs typeface="Arial"/>
              </a:rPr>
              <a:t>(v</a:t>
            </a:r>
            <a:r>
              <a:rPr lang="en-US" baseline="-25000" dirty="0" smtClean="0">
                <a:cs typeface="Arial"/>
              </a:rPr>
              <a:t>3</a:t>
            </a:r>
            <a:r>
              <a:rPr lang="en-US" dirty="0" smtClean="0">
                <a:cs typeface="Arial"/>
              </a:rPr>
              <a:t>, r), (v</a:t>
            </a:r>
            <a:r>
              <a:rPr lang="en-US" baseline="-25000" dirty="0" smtClean="0">
                <a:cs typeface="Arial"/>
              </a:rPr>
              <a:t>4</a:t>
            </a:r>
            <a:r>
              <a:rPr lang="en-US" dirty="0" smtClean="0">
                <a:cs typeface="Arial"/>
              </a:rPr>
              <a:t>, r), (v</a:t>
            </a:r>
            <a:r>
              <a:rPr lang="en-US" baseline="-25000" dirty="0" smtClean="0">
                <a:cs typeface="Arial"/>
              </a:rPr>
              <a:t>8</a:t>
            </a:r>
            <a:r>
              <a:rPr lang="en-US" dirty="0" smtClean="0">
                <a:cs typeface="Arial"/>
              </a:rPr>
              <a:t>, r)…</a:t>
            </a:r>
            <a:endParaRPr lang="en-US" dirty="0" smtClean="0"/>
          </a:p>
          <a:p>
            <a:pPr lvl="1"/>
            <a:endParaRPr lang="en-US" dirty="0"/>
          </a:p>
        </p:txBody>
      </p:sp>
    </p:spTree>
    <p:extLst>
      <p:ext uri="{BB962C8B-B14F-4D97-AF65-F5344CB8AC3E}">
        <p14:creationId xmlns:p14="http://schemas.microsoft.com/office/powerpoint/2010/main" val="144516571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Secondary Sorting: Solutions</a:t>
            </a:r>
            <a:endParaRPr lang="en-US" dirty="0"/>
          </a:p>
        </p:txBody>
      </p:sp>
      <p:sp>
        <p:nvSpPr>
          <p:cNvPr id="3" name="Content Placeholder 2"/>
          <p:cNvSpPr>
            <a:spLocks noGrp="1"/>
          </p:cNvSpPr>
          <p:nvPr>
            <p:ph idx="1"/>
          </p:nvPr>
        </p:nvSpPr>
        <p:spPr/>
        <p:txBody>
          <a:bodyPr/>
          <a:lstStyle/>
          <a:p>
            <a:r>
              <a:rPr lang="en-US" dirty="0" smtClean="0"/>
              <a:t>Solution 1:</a:t>
            </a:r>
          </a:p>
          <a:p>
            <a:pPr lvl="1"/>
            <a:r>
              <a:rPr lang="en-US" dirty="0" smtClean="0"/>
              <a:t>Buffer values in memory, then sort</a:t>
            </a:r>
          </a:p>
          <a:p>
            <a:pPr lvl="1"/>
            <a:r>
              <a:rPr lang="en-US" dirty="0" smtClean="0"/>
              <a:t>Why is this a bad idea?</a:t>
            </a:r>
          </a:p>
          <a:p>
            <a:r>
              <a:rPr lang="en-US" dirty="0" smtClean="0"/>
              <a:t>Solution 2:</a:t>
            </a:r>
          </a:p>
          <a:p>
            <a:pPr lvl="1"/>
            <a:r>
              <a:rPr lang="en-US" dirty="0" smtClean="0"/>
              <a:t>“Value-to-key conversion” design </a:t>
            </a:r>
            <a:r>
              <a:rPr lang="en-US" dirty="0" smtClean="0"/>
              <a:t>pattern:</a:t>
            </a:r>
            <a:br>
              <a:rPr lang="en-US" dirty="0" smtClean="0"/>
            </a:br>
            <a:r>
              <a:rPr lang="en-US" dirty="0" smtClean="0"/>
              <a:t>form </a:t>
            </a:r>
            <a:r>
              <a:rPr lang="en-US" dirty="0" smtClean="0"/>
              <a:t>composite intermediate key, </a:t>
            </a:r>
            <a:r>
              <a:rPr lang="en-US" dirty="0" smtClean="0">
                <a:cs typeface="Arial"/>
              </a:rPr>
              <a:t>(k, v</a:t>
            </a:r>
            <a:r>
              <a:rPr lang="en-US" baseline="-25000" dirty="0" smtClean="0">
                <a:cs typeface="Arial"/>
              </a:rPr>
              <a:t>1</a:t>
            </a:r>
            <a:r>
              <a:rPr lang="en-US" dirty="0" smtClean="0">
                <a:cs typeface="Arial"/>
              </a:rPr>
              <a:t>)</a:t>
            </a:r>
          </a:p>
          <a:p>
            <a:pPr lvl="1"/>
            <a:r>
              <a:rPr lang="en-US" dirty="0" smtClean="0">
                <a:cs typeface="Arial"/>
              </a:rPr>
              <a:t>Let execution framework do the sorting</a:t>
            </a:r>
          </a:p>
          <a:p>
            <a:pPr lvl="1"/>
            <a:r>
              <a:rPr lang="en-US" dirty="0" smtClean="0">
                <a:cs typeface="Arial"/>
              </a:rPr>
              <a:t>Preserve state across multiple key-value pairs to handle processing</a:t>
            </a:r>
            <a:endParaRPr lang="en-US" dirty="0" smtClean="0"/>
          </a:p>
          <a:p>
            <a:pPr lvl="1"/>
            <a:r>
              <a:rPr lang="en-US" dirty="0" smtClean="0"/>
              <a:t>Anything else we need to do?</a:t>
            </a:r>
            <a:endParaRPr lang="en-US" dirty="0"/>
          </a:p>
        </p:txBody>
      </p:sp>
    </p:spTree>
    <p:extLst>
      <p:ext uri="{BB962C8B-B14F-4D97-AF65-F5344CB8AC3E}">
        <p14:creationId xmlns:p14="http://schemas.microsoft.com/office/powerpoint/2010/main" val="14288921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Value-to-Key Conversion</a:t>
            </a:r>
            <a:endParaRPr lang="en-US" dirty="0"/>
          </a:p>
        </p:txBody>
      </p:sp>
      <p:sp>
        <p:nvSpPr>
          <p:cNvPr id="4" name="TextBox 3"/>
          <p:cNvSpPr txBox="1"/>
          <p:nvPr/>
        </p:nvSpPr>
        <p:spPr>
          <a:xfrm>
            <a:off x="1295400" y="2133600"/>
            <a:ext cx="3536528" cy="400110"/>
          </a:xfrm>
          <a:prstGeom prst="rect">
            <a:avLst/>
          </a:prstGeom>
          <a:noFill/>
        </p:spPr>
        <p:txBody>
          <a:bodyPr wrap="none" rtlCol="0">
            <a:spAutoFit/>
          </a:bodyPr>
          <a:lstStyle/>
          <a:p>
            <a:r>
              <a:rPr lang="en-US" sz="2000" b="0" dirty="0" smtClean="0">
                <a:solidFill>
                  <a:schemeClr val="bg1"/>
                </a:solidFill>
                <a:latin typeface="Gill Sans"/>
                <a:cs typeface="Gill Sans"/>
              </a:rPr>
              <a:t>k → (v</a:t>
            </a:r>
            <a:r>
              <a:rPr lang="en-US" sz="2000" b="0" baseline="-25000" dirty="0" smtClean="0">
                <a:solidFill>
                  <a:schemeClr val="bg1"/>
                </a:solidFill>
                <a:latin typeface="Gill Sans"/>
                <a:cs typeface="Gill Sans"/>
              </a:rPr>
              <a:t>1</a:t>
            </a:r>
            <a:r>
              <a:rPr lang="en-US" sz="2000" b="0" dirty="0" smtClean="0">
                <a:solidFill>
                  <a:schemeClr val="bg1"/>
                </a:solidFill>
                <a:latin typeface="Gill Sans"/>
                <a:cs typeface="Gill Sans"/>
              </a:rPr>
              <a:t>, r), (v</a:t>
            </a:r>
            <a:r>
              <a:rPr lang="en-US" sz="2000" b="0" baseline="-25000" dirty="0" smtClean="0">
                <a:solidFill>
                  <a:schemeClr val="bg1"/>
                </a:solidFill>
                <a:latin typeface="Gill Sans"/>
                <a:cs typeface="Gill Sans"/>
              </a:rPr>
              <a:t>4</a:t>
            </a:r>
            <a:r>
              <a:rPr lang="en-US" sz="2000" b="0" dirty="0" smtClean="0">
                <a:solidFill>
                  <a:schemeClr val="bg1"/>
                </a:solidFill>
                <a:latin typeface="Gill Sans"/>
                <a:cs typeface="Gill Sans"/>
              </a:rPr>
              <a:t>, r), (v</a:t>
            </a:r>
            <a:r>
              <a:rPr lang="en-US" sz="2000" b="0" baseline="-25000" dirty="0" smtClean="0">
                <a:solidFill>
                  <a:schemeClr val="bg1"/>
                </a:solidFill>
                <a:latin typeface="Gill Sans"/>
                <a:cs typeface="Gill Sans"/>
              </a:rPr>
              <a:t>8</a:t>
            </a:r>
            <a:r>
              <a:rPr lang="en-US" sz="2000" b="0" dirty="0" smtClean="0">
                <a:solidFill>
                  <a:schemeClr val="bg1"/>
                </a:solidFill>
                <a:latin typeface="Gill Sans"/>
                <a:cs typeface="Gill Sans"/>
              </a:rPr>
              <a:t>, r), (v</a:t>
            </a:r>
            <a:r>
              <a:rPr lang="en-US" sz="2000" b="0" baseline="-25000" dirty="0" smtClean="0">
                <a:solidFill>
                  <a:schemeClr val="bg1"/>
                </a:solidFill>
                <a:latin typeface="Gill Sans"/>
                <a:cs typeface="Gill Sans"/>
              </a:rPr>
              <a:t>3</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5" name="TextBox 4"/>
          <p:cNvSpPr txBox="1"/>
          <p:nvPr/>
        </p:nvSpPr>
        <p:spPr>
          <a:xfrm>
            <a:off x="1328234" y="3596045"/>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1</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1</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6" name="TextBox 5"/>
          <p:cNvSpPr txBox="1"/>
          <p:nvPr/>
        </p:nvSpPr>
        <p:spPr>
          <a:xfrm>
            <a:off x="914400" y="1764268"/>
            <a:ext cx="1056925" cy="400110"/>
          </a:xfrm>
          <a:prstGeom prst="rect">
            <a:avLst/>
          </a:prstGeom>
          <a:noFill/>
        </p:spPr>
        <p:txBody>
          <a:bodyPr wrap="none" rtlCol="0">
            <a:spAutoFit/>
          </a:bodyPr>
          <a:lstStyle/>
          <a:p>
            <a:r>
              <a:rPr lang="en-US" sz="2000" dirty="0" smtClean="0">
                <a:solidFill>
                  <a:schemeClr val="bg1"/>
                </a:solidFill>
                <a:latin typeface="Gill Sans"/>
                <a:cs typeface="Gill Sans"/>
              </a:rPr>
              <a:t>Before</a:t>
            </a:r>
            <a:endParaRPr lang="en-US" sz="2000" dirty="0">
              <a:solidFill>
                <a:schemeClr val="bg1"/>
              </a:solidFill>
              <a:latin typeface="Gill Sans"/>
              <a:cs typeface="Gill Sans"/>
            </a:endParaRPr>
          </a:p>
        </p:txBody>
      </p:sp>
      <p:sp>
        <p:nvSpPr>
          <p:cNvPr id="7" name="TextBox 6"/>
          <p:cNvSpPr txBox="1"/>
          <p:nvPr/>
        </p:nvSpPr>
        <p:spPr>
          <a:xfrm>
            <a:off x="914400" y="3200400"/>
            <a:ext cx="902811" cy="400110"/>
          </a:xfrm>
          <a:prstGeom prst="rect">
            <a:avLst/>
          </a:prstGeom>
          <a:noFill/>
        </p:spPr>
        <p:txBody>
          <a:bodyPr wrap="none" rtlCol="0">
            <a:spAutoFit/>
          </a:bodyPr>
          <a:lstStyle/>
          <a:p>
            <a:r>
              <a:rPr lang="en-US" sz="2000" dirty="0" smtClean="0">
                <a:solidFill>
                  <a:schemeClr val="bg1"/>
                </a:solidFill>
                <a:latin typeface="Gill Sans"/>
                <a:cs typeface="Gill Sans"/>
              </a:rPr>
              <a:t>After</a:t>
            </a:r>
            <a:endParaRPr lang="en-US" sz="2000" dirty="0">
              <a:solidFill>
                <a:schemeClr val="bg1"/>
              </a:solidFill>
              <a:latin typeface="Gill Sans"/>
              <a:cs typeface="Gill Sans"/>
            </a:endParaRPr>
          </a:p>
        </p:txBody>
      </p:sp>
      <p:sp>
        <p:nvSpPr>
          <p:cNvPr id="12" name="TextBox 11"/>
          <p:cNvSpPr txBox="1"/>
          <p:nvPr/>
        </p:nvSpPr>
        <p:spPr>
          <a:xfrm>
            <a:off x="1328234" y="3946763"/>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3</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3</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13" name="TextBox 12"/>
          <p:cNvSpPr txBox="1"/>
          <p:nvPr/>
        </p:nvSpPr>
        <p:spPr>
          <a:xfrm>
            <a:off x="1328234" y="4297481"/>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4</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4</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14" name="TextBox 13"/>
          <p:cNvSpPr txBox="1"/>
          <p:nvPr/>
        </p:nvSpPr>
        <p:spPr>
          <a:xfrm>
            <a:off x="1328234" y="4648200"/>
            <a:ext cx="1738994" cy="400110"/>
          </a:xfrm>
          <a:prstGeom prst="rect">
            <a:avLst/>
          </a:prstGeom>
          <a:noFill/>
        </p:spPr>
        <p:txBody>
          <a:bodyPr wrap="none" rtlCol="0">
            <a:spAutoFit/>
          </a:bodyPr>
          <a:lstStyle/>
          <a:p>
            <a:r>
              <a:rPr lang="en-US" sz="2000" b="0" dirty="0" smtClean="0">
                <a:solidFill>
                  <a:schemeClr val="bg1"/>
                </a:solidFill>
                <a:latin typeface="Gill Sans"/>
                <a:cs typeface="Gill Sans"/>
              </a:rPr>
              <a:t>(k, v</a:t>
            </a:r>
            <a:r>
              <a:rPr lang="en-US" sz="2000" b="0" baseline="-25000" dirty="0" smtClean="0">
                <a:solidFill>
                  <a:schemeClr val="bg1"/>
                </a:solidFill>
                <a:latin typeface="Gill Sans"/>
                <a:cs typeface="Gill Sans"/>
              </a:rPr>
              <a:t>8</a:t>
            </a:r>
            <a:r>
              <a:rPr lang="en-US" sz="2000" b="0" dirty="0" smtClean="0">
                <a:solidFill>
                  <a:schemeClr val="bg1"/>
                </a:solidFill>
                <a:latin typeface="Gill Sans"/>
                <a:cs typeface="Gill Sans"/>
              </a:rPr>
              <a:t>) → (v</a:t>
            </a:r>
            <a:r>
              <a:rPr lang="en-US" sz="2000" b="0" baseline="-25000" dirty="0" smtClean="0">
                <a:solidFill>
                  <a:schemeClr val="bg1"/>
                </a:solidFill>
                <a:latin typeface="Gill Sans"/>
                <a:cs typeface="Gill Sans"/>
              </a:rPr>
              <a:t>8</a:t>
            </a:r>
            <a:r>
              <a:rPr lang="en-US" sz="2000" b="0" dirty="0" smtClean="0">
                <a:solidFill>
                  <a:schemeClr val="bg1"/>
                </a:solidFill>
                <a:latin typeface="Gill Sans"/>
                <a:cs typeface="Gill Sans"/>
              </a:rPr>
              <a:t>, r)</a:t>
            </a:r>
            <a:endParaRPr lang="en-US" sz="2000" b="0" dirty="0">
              <a:solidFill>
                <a:schemeClr val="bg1"/>
              </a:solidFill>
              <a:latin typeface="Gill Sans"/>
              <a:cs typeface="Gill Sans"/>
            </a:endParaRPr>
          </a:p>
        </p:txBody>
      </p:sp>
      <p:sp>
        <p:nvSpPr>
          <p:cNvPr id="16" name="TextBox 15"/>
          <p:cNvSpPr txBox="1"/>
          <p:nvPr/>
        </p:nvSpPr>
        <p:spPr>
          <a:xfrm>
            <a:off x="2209800" y="2480846"/>
            <a:ext cx="3321304" cy="369332"/>
          </a:xfrm>
          <a:prstGeom prst="rect">
            <a:avLst/>
          </a:prstGeom>
          <a:noFill/>
        </p:spPr>
        <p:txBody>
          <a:bodyPr wrap="none" rtlCol="0">
            <a:spAutoFit/>
          </a:bodyPr>
          <a:lstStyle/>
          <a:p>
            <a:r>
              <a:rPr lang="en-US" sz="1800" b="0" dirty="0" smtClean="0">
                <a:solidFill>
                  <a:srgbClr val="FF0000"/>
                </a:solidFill>
                <a:latin typeface="Gill Sans"/>
                <a:cs typeface="Gill Sans"/>
              </a:rPr>
              <a:t>Values arrive in arbitrary order…</a:t>
            </a:r>
            <a:endParaRPr lang="en-US" sz="1800" b="0" dirty="0">
              <a:solidFill>
                <a:srgbClr val="FF0000"/>
              </a:solidFill>
              <a:latin typeface="Gill Sans"/>
              <a:cs typeface="Gill Sans"/>
            </a:endParaRPr>
          </a:p>
        </p:txBody>
      </p:sp>
      <p:sp>
        <p:nvSpPr>
          <p:cNvPr id="17" name="TextBox 16"/>
          <p:cNvSpPr txBox="1"/>
          <p:nvPr/>
        </p:nvSpPr>
        <p:spPr>
          <a:xfrm>
            <a:off x="2057400" y="4933890"/>
            <a:ext cx="441146" cy="400110"/>
          </a:xfrm>
          <a:prstGeom prst="rect">
            <a:avLst/>
          </a:prstGeom>
          <a:noFill/>
        </p:spPr>
        <p:txBody>
          <a:bodyPr wrap="none" rtlCol="0">
            <a:spAutoFit/>
          </a:bodyPr>
          <a:lstStyle/>
          <a:p>
            <a:r>
              <a:rPr lang="en-US" sz="2000" b="0" smtClean="0">
                <a:solidFill>
                  <a:schemeClr val="bg1"/>
                </a:solidFill>
                <a:latin typeface="Gill Sans"/>
                <a:cs typeface="Gill Sans"/>
              </a:rPr>
              <a:t>…</a:t>
            </a:r>
            <a:endParaRPr lang="en-US" sz="2000" b="0" dirty="0">
              <a:solidFill>
                <a:schemeClr val="bg1"/>
              </a:solidFill>
              <a:latin typeface="Gill Sans"/>
              <a:cs typeface="Gill Sans"/>
            </a:endParaRPr>
          </a:p>
        </p:txBody>
      </p:sp>
      <p:sp>
        <p:nvSpPr>
          <p:cNvPr id="19" name="TextBox 18"/>
          <p:cNvSpPr txBox="1"/>
          <p:nvPr/>
        </p:nvSpPr>
        <p:spPr>
          <a:xfrm>
            <a:off x="3429000" y="3581400"/>
            <a:ext cx="3442269" cy="400110"/>
          </a:xfrm>
          <a:prstGeom prst="rect">
            <a:avLst/>
          </a:prstGeom>
          <a:noFill/>
        </p:spPr>
        <p:txBody>
          <a:bodyPr wrap="none" rtlCol="0">
            <a:spAutoFit/>
          </a:bodyPr>
          <a:lstStyle/>
          <a:p>
            <a:r>
              <a:rPr lang="en-US" sz="2000" b="0" dirty="0" smtClean="0">
                <a:solidFill>
                  <a:srgbClr val="FF0000"/>
                </a:solidFill>
                <a:latin typeface="Gill Sans"/>
                <a:cs typeface="Gill Sans"/>
              </a:rPr>
              <a:t>Values arrive in sorted order…</a:t>
            </a:r>
            <a:endParaRPr lang="en-US" sz="2000" b="0" dirty="0">
              <a:solidFill>
                <a:srgbClr val="FF0000"/>
              </a:solidFill>
              <a:latin typeface="Gill Sans"/>
              <a:cs typeface="Gill Sans"/>
            </a:endParaRPr>
          </a:p>
        </p:txBody>
      </p:sp>
      <p:sp>
        <p:nvSpPr>
          <p:cNvPr id="20" name="TextBox 19"/>
          <p:cNvSpPr txBox="1"/>
          <p:nvPr/>
        </p:nvSpPr>
        <p:spPr>
          <a:xfrm>
            <a:off x="3429000" y="3928646"/>
            <a:ext cx="5166373" cy="400110"/>
          </a:xfrm>
          <a:prstGeom prst="rect">
            <a:avLst/>
          </a:prstGeom>
          <a:noFill/>
        </p:spPr>
        <p:txBody>
          <a:bodyPr wrap="none" rtlCol="0">
            <a:spAutoFit/>
          </a:bodyPr>
          <a:lstStyle/>
          <a:p>
            <a:r>
              <a:rPr lang="en-US" sz="2000" b="0" dirty="0" smtClean="0">
                <a:solidFill>
                  <a:srgbClr val="FF0000"/>
                </a:solidFill>
                <a:latin typeface="Gill Sans"/>
                <a:cs typeface="Gill Sans"/>
              </a:rPr>
              <a:t>Process by preserving state across multiple keys</a:t>
            </a:r>
            <a:endParaRPr lang="en-US" sz="2000" b="0" dirty="0">
              <a:solidFill>
                <a:srgbClr val="FF0000"/>
              </a:solidFill>
              <a:latin typeface="Gill Sans"/>
              <a:cs typeface="Gill Sans"/>
            </a:endParaRPr>
          </a:p>
        </p:txBody>
      </p:sp>
      <p:sp>
        <p:nvSpPr>
          <p:cNvPr id="21" name="TextBox 20"/>
          <p:cNvSpPr txBox="1"/>
          <p:nvPr/>
        </p:nvSpPr>
        <p:spPr>
          <a:xfrm>
            <a:off x="3429000" y="4267200"/>
            <a:ext cx="3677083" cy="400110"/>
          </a:xfrm>
          <a:prstGeom prst="rect">
            <a:avLst/>
          </a:prstGeom>
          <a:noFill/>
        </p:spPr>
        <p:txBody>
          <a:bodyPr wrap="none" rtlCol="0">
            <a:spAutoFit/>
          </a:bodyPr>
          <a:lstStyle/>
          <a:p>
            <a:r>
              <a:rPr lang="en-US" sz="2000" b="0" dirty="0" smtClean="0">
                <a:solidFill>
                  <a:srgbClr val="FF0000"/>
                </a:solidFill>
                <a:latin typeface="Gill Sans"/>
                <a:cs typeface="Gill Sans"/>
              </a:rPr>
              <a:t>Remember to partition correctly!</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306568392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12" grpId="0"/>
      <p:bldP spid="13" grpId="0"/>
      <p:bldP spid="14" grpId="0"/>
      <p:bldP spid="16" grpId="0"/>
      <p:bldP spid="17" grpId="0"/>
      <p:bldP spid="19" grpId="0"/>
      <p:bldP spid="20" grpId="0"/>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dirty="0" smtClean="0"/>
              <a:t>Relational Databases</a:t>
            </a:r>
            <a:endParaRPr lang="en-US" dirty="0"/>
          </a:p>
        </p:txBody>
      </p:sp>
      <p:sp>
        <p:nvSpPr>
          <p:cNvPr id="24579" name="Rectangle 3"/>
          <p:cNvSpPr>
            <a:spLocks noGrp="1" noChangeArrowheads="1"/>
          </p:cNvSpPr>
          <p:nvPr>
            <p:ph type="body" idx="1"/>
          </p:nvPr>
        </p:nvSpPr>
        <p:spPr/>
        <p:txBody>
          <a:bodyPr/>
          <a:lstStyle/>
          <a:p>
            <a:r>
              <a:rPr lang="en-US" dirty="0" smtClean="0"/>
              <a:t>A </a:t>
            </a:r>
            <a:r>
              <a:rPr lang="en-US" dirty="0" smtClean="0"/>
              <a:t>relational database is comprised of tables</a:t>
            </a:r>
          </a:p>
          <a:p>
            <a:r>
              <a:rPr lang="en-US" dirty="0" smtClean="0"/>
              <a:t>Each table represents a relation = </a:t>
            </a:r>
            <a:r>
              <a:rPr lang="en-US" dirty="0" smtClean="0"/>
              <a:t>collection of tuples (rows)</a:t>
            </a:r>
          </a:p>
          <a:p>
            <a:r>
              <a:rPr lang="en-US" dirty="0" smtClean="0"/>
              <a:t>Each </a:t>
            </a:r>
            <a:r>
              <a:rPr lang="en-US" dirty="0" smtClean="0"/>
              <a:t>tuple consists of multiple fields</a:t>
            </a:r>
            <a:endParaRPr lang="en-US" dirty="0"/>
          </a:p>
        </p:txBody>
      </p:sp>
    </p:spTree>
    <p:extLst>
      <p:ext uri="{BB962C8B-B14F-4D97-AF65-F5344CB8AC3E}">
        <p14:creationId xmlns:p14="http://schemas.microsoft.com/office/powerpoint/2010/main" val="31898723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Working Scenario</a:t>
            </a:r>
            <a:endParaRPr lang="en-US" dirty="0"/>
          </a:p>
        </p:txBody>
      </p:sp>
      <p:sp>
        <p:nvSpPr>
          <p:cNvPr id="3" name="Content Placeholder 2"/>
          <p:cNvSpPr>
            <a:spLocks noGrp="1"/>
          </p:cNvSpPr>
          <p:nvPr>
            <p:ph idx="1"/>
          </p:nvPr>
        </p:nvSpPr>
        <p:spPr/>
        <p:txBody>
          <a:bodyPr/>
          <a:lstStyle/>
          <a:p>
            <a:r>
              <a:rPr lang="en-US" dirty="0" smtClean="0"/>
              <a:t>Two tables:</a:t>
            </a:r>
          </a:p>
          <a:p>
            <a:pPr lvl="1"/>
            <a:r>
              <a:rPr lang="en-US" dirty="0" smtClean="0"/>
              <a:t>User demographics (gender, age, income, etc.)</a:t>
            </a:r>
          </a:p>
          <a:p>
            <a:pPr lvl="1"/>
            <a:r>
              <a:rPr lang="en-US" dirty="0" smtClean="0"/>
              <a:t>User page visits (URL, time spent, etc.)</a:t>
            </a:r>
          </a:p>
          <a:p>
            <a:r>
              <a:rPr lang="en-US" dirty="0" smtClean="0"/>
              <a:t>Analyses we might want to perform:</a:t>
            </a:r>
          </a:p>
          <a:p>
            <a:pPr lvl="1"/>
            <a:r>
              <a:rPr lang="en-US" dirty="0" smtClean="0"/>
              <a:t>Statistics on demographic characteristics</a:t>
            </a:r>
          </a:p>
          <a:p>
            <a:pPr lvl="1"/>
            <a:r>
              <a:rPr lang="en-US" dirty="0" smtClean="0"/>
              <a:t>Statistics on page visits</a:t>
            </a:r>
          </a:p>
          <a:p>
            <a:pPr lvl="1"/>
            <a:r>
              <a:rPr lang="en-US" dirty="0" smtClean="0"/>
              <a:t>Statistics on page visits by URL</a:t>
            </a:r>
          </a:p>
          <a:p>
            <a:pPr lvl="1"/>
            <a:r>
              <a:rPr lang="en-US" dirty="0" smtClean="0"/>
              <a:t>Statistics on page visits by demographic characteristic</a:t>
            </a:r>
          </a:p>
          <a:p>
            <a:pPr lvl="1"/>
            <a:r>
              <a:rPr lang="en-US" dirty="0" smtClean="0"/>
              <a:t>…</a:t>
            </a:r>
            <a:endParaRPr lang="en-US" dirty="0"/>
          </a:p>
        </p:txBody>
      </p:sp>
    </p:spTree>
    <p:extLst>
      <p:ext uri="{BB962C8B-B14F-4D97-AF65-F5344CB8AC3E}">
        <p14:creationId xmlns:p14="http://schemas.microsoft.com/office/powerpoint/2010/main" val="345785056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20469"/>
            <a:ext cx="9144000" cy="646331"/>
          </a:xfrm>
          <a:prstGeom prst="rect">
            <a:avLst/>
          </a:prstGeom>
          <a:noFill/>
          <a:ln>
            <a:noFill/>
          </a:ln>
        </p:spPr>
        <p:txBody>
          <a:bodyPr wrap="square" rtlCol="0">
            <a:spAutoFit/>
          </a:bodyPr>
          <a:lstStyle/>
          <a:p>
            <a:pPr algn="ctr"/>
            <a:r>
              <a:rPr lang="en-US" sz="3600" dirty="0" smtClean="0">
                <a:solidFill>
                  <a:srgbClr val="FFFFFF"/>
                </a:solidFill>
                <a:latin typeface="Gill Sans"/>
                <a:cs typeface="Gill Sans"/>
              </a:rPr>
              <a:t>“Yesterday”</a:t>
            </a:r>
            <a:endParaRPr lang="en-US" sz="3600" dirty="0">
              <a:solidFill>
                <a:srgbClr val="FFFFFF"/>
              </a:solidFill>
              <a:latin typeface="Gill Sans"/>
              <a:cs typeface="Gill Sans"/>
            </a:endParaRPr>
          </a:p>
        </p:txBody>
      </p:sp>
      <p:sp>
        <p:nvSpPr>
          <p:cNvPr id="4" name="TextBox 3"/>
          <p:cNvSpPr txBox="1"/>
          <p:nvPr/>
        </p:nvSpPr>
        <p:spPr>
          <a:xfrm>
            <a:off x="0" y="2667000"/>
            <a:ext cx="9144000" cy="523220"/>
          </a:xfrm>
          <a:prstGeom prst="rect">
            <a:avLst/>
          </a:prstGeom>
          <a:noFill/>
          <a:ln>
            <a:noFill/>
          </a:ln>
        </p:spPr>
        <p:txBody>
          <a:bodyPr wrap="square" rtlCol="0">
            <a:spAutoFit/>
          </a:bodyPr>
          <a:lstStyle/>
          <a:p>
            <a:pPr algn="ctr"/>
            <a:r>
              <a:rPr lang="en-US" sz="2800" b="0" dirty="0" smtClean="0">
                <a:solidFill>
                  <a:srgbClr val="FFFFFF"/>
                </a:solidFill>
                <a:latin typeface="Gill Sans"/>
                <a:cs typeface="Gill Sans"/>
              </a:rPr>
              <a:t>~150 people total</a:t>
            </a:r>
            <a:endParaRPr lang="en-US" sz="2800" b="0" dirty="0">
              <a:solidFill>
                <a:srgbClr val="FFFFFF"/>
              </a:solidFill>
              <a:latin typeface="Gill Sans"/>
              <a:cs typeface="Gill Sans"/>
            </a:endParaRPr>
          </a:p>
        </p:txBody>
      </p:sp>
      <p:sp>
        <p:nvSpPr>
          <p:cNvPr id="5" name="TextBox 4"/>
          <p:cNvSpPr txBox="1"/>
          <p:nvPr/>
        </p:nvSpPr>
        <p:spPr>
          <a:xfrm>
            <a:off x="0" y="3116997"/>
            <a:ext cx="9144000" cy="523220"/>
          </a:xfrm>
          <a:prstGeom prst="rect">
            <a:avLst/>
          </a:prstGeom>
          <a:noFill/>
          <a:ln>
            <a:noFill/>
          </a:ln>
        </p:spPr>
        <p:txBody>
          <a:bodyPr wrap="square" rtlCol="0">
            <a:spAutoFit/>
          </a:bodyPr>
          <a:lstStyle/>
          <a:p>
            <a:pPr algn="ctr"/>
            <a:r>
              <a:rPr lang="en-US" sz="2800" b="0" dirty="0" smtClean="0">
                <a:solidFill>
                  <a:srgbClr val="FFFFFF"/>
                </a:solidFill>
                <a:latin typeface="Gill Sans"/>
                <a:cs typeface="Gill Sans"/>
              </a:rPr>
              <a:t>~60 Hadoop nodes</a:t>
            </a:r>
            <a:endParaRPr lang="en-US" sz="2800" b="0" dirty="0">
              <a:solidFill>
                <a:srgbClr val="FFFFFF"/>
              </a:solidFill>
              <a:latin typeface="Gill Sans"/>
              <a:cs typeface="Gill Sans"/>
            </a:endParaRPr>
          </a:p>
        </p:txBody>
      </p:sp>
      <p:sp>
        <p:nvSpPr>
          <p:cNvPr id="6" name="TextBox 5"/>
          <p:cNvSpPr txBox="1"/>
          <p:nvPr/>
        </p:nvSpPr>
        <p:spPr>
          <a:xfrm>
            <a:off x="0" y="3584377"/>
            <a:ext cx="9144000" cy="523220"/>
          </a:xfrm>
          <a:prstGeom prst="rect">
            <a:avLst/>
          </a:prstGeom>
          <a:noFill/>
          <a:ln>
            <a:noFill/>
          </a:ln>
        </p:spPr>
        <p:txBody>
          <a:bodyPr wrap="square" rtlCol="0">
            <a:spAutoFit/>
          </a:bodyPr>
          <a:lstStyle/>
          <a:p>
            <a:pPr algn="ctr"/>
            <a:r>
              <a:rPr lang="en-US" sz="2800" b="0" dirty="0" smtClean="0">
                <a:solidFill>
                  <a:srgbClr val="FFFFFF"/>
                </a:solidFill>
                <a:latin typeface="Gill Sans"/>
                <a:cs typeface="Gill Sans"/>
              </a:rPr>
              <a:t>~6 people use analytics stack daily</a:t>
            </a:r>
            <a:endParaRPr lang="en-US" sz="2800" b="0" dirty="0">
              <a:solidFill>
                <a:srgbClr val="FFFFFF"/>
              </a:solidFill>
              <a:latin typeface="Gill Sans"/>
              <a:cs typeface="Gill Sans"/>
            </a:endParaRPr>
          </a:p>
        </p:txBody>
      </p:sp>
    </p:spTree>
    <p:extLst>
      <p:ext uri="{BB962C8B-B14F-4D97-AF65-F5344CB8AC3E}">
        <p14:creationId xmlns:p14="http://schemas.microsoft.com/office/powerpoint/2010/main" val="159761454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Algebra</a:t>
            </a:r>
            <a:endParaRPr lang="en-US" dirty="0"/>
          </a:p>
        </p:txBody>
      </p:sp>
      <p:sp>
        <p:nvSpPr>
          <p:cNvPr id="3" name="Content Placeholder 2"/>
          <p:cNvSpPr>
            <a:spLocks noGrp="1"/>
          </p:cNvSpPr>
          <p:nvPr>
            <p:ph idx="1"/>
          </p:nvPr>
        </p:nvSpPr>
        <p:spPr/>
        <p:txBody>
          <a:bodyPr/>
          <a:lstStyle/>
          <a:p>
            <a:r>
              <a:rPr lang="en-US" dirty="0" smtClean="0"/>
              <a:t>Primitives</a:t>
            </a:r>
          </a:p>
          <a:p>
            <a:pPr lvl="1"/>
            <a:r>
              <a:rPr lang="en-US" dirty="0" smtClean="0"/>
              <a:t>Projection (</a:t>
            </a:r>
            <a:r>
              <a:rPr lang="en-US" dirty="0" smtClean="0">
                <a:sym typeface="Symbol"/>
              </a:rPr>
              <a:t>)</a:t>
            </a:r>
            <a:endParaRPr lang="en-US" dirty="0" smtClean="0"/>
          </a:p>
          <a:p>
            <a:pPr lvl="1"/>
            <a:r>
              <a:rPr lang="en-US" dirty="0" smtClean="0"/>
              <a:t>Selection (</a:t>
            </a:r>
            <a:r>
              <a:rPr lang="en-US" dirty="0" smtClean="0">
                <a:sym typeface="Symbol"/>
              </a:rPr>
              <a:t></a:t>
            </a:r>
            <a:r>
              <a:rPr lang="en-US" dirty="0" smtClean="0"/>
              <a:t>)</a:t>
            </a:r>
          </a:p>
          <a:p>
            <a:pPr lvl="1"/>
            <a:r>
              <a:rPr lang="en-US" dirty="0" smtClean="0"/>
              <a:t>Cartesian product (</a:t>
            </a:r>
            <a:r>
              <a:rPr lang="en-US" dirty="0" smtClean="0">
                <a:sym typeface="Symbol"/>
              </a:rPr>
              <a:t>)</a:t>
            </a:r>
          </a:p>
          <a:p>
            <a:pPr lvl="1"/>
            <a:r>
              <a:rPr lang="en-US" dirty="0" smtClean="0"/>
              <a:t>Set union (</a:t>
            </a:r>
            <a:r>
              <a:rPr lang="en-US" dirty="0" smtClean="0">
                <a:sym typeface="Symbol"/>
              </a:rPr>
              <a:t>)</a:t>
            </a:r>
          </a:p>
          <a:p>
            <a:pPr lvl="1"/>
            <a:r>
              <a:rPr lang="en-US" dirty="0" smtClean="0"/>
              <a:t>Set difference (</a:t>
            </a:r>
            <a:r>
              <a:rPr lang="en-US" dirty="0" smtClean="0">
                <a:sym typeface="Symbol"/>
              </a:rPr>
              <a:t></a:t>
            </a:r>
            <a:r>
              <a:rPr lang="en-US" dirty="0" smtClean="0"/>
              <a:t>)</a:t>
            </a:r>
          </a:p>
          <a:p>
            <a:pPr lvl="1"/>
            <a:r>
              <a:rPr lang="en-US" dirty="0" smtClean="0"/>
              <a:t>Rename (</a:t>
            </a:r>
            <a:r>
              <a:rPr lang="en-US" dirty="0" smtClean="0">
                <a:sym typeface="Symbol"/>
              </a:rPr>
              <a:t>)</a:t>
            </a:r>
            <a:endParaRPr lang="en-US" dirty="0" smtClean="0"/>
          </a:p>
          <a:p>
            <a:r>
              <a:rPr lang="en-US" dirty="0" smtClean="0"/>
              <a:t>Other operations</a:t>
            </a:r>
          </a:p>
          <a:p>
            <a:pPr lvl="1"/>
            <a:r>
              <a:rPr lang="en-US" dirty="0" smtClean="0"/>
              <a:t>Join (⋈)</a:t>
            </a:r>
          </a:p>
          <a:p>
            <a:pPr lvl="1"/>
            <a:r>
              <a:rPr lang="en-US" dirty="0" smtClean="0"/>
              <a:t>Group by… aggregation</a:t>
            </a:r>
          </a:p>
          <a:p>
            <a:pPr lvl="1"/>
            <a:r>
              <a:rPr lang="en-US" dirty="0" smtClean="0"/>
              <a:t>…</a:t>
            </a:r>
            <a:endParaRPr lang="en-US" dirty="0"/>
          </a:p>
        </p:txBody>
      </p:sp>
    </p:spTree>
    <p:extLst>
      <p:ext uri="{BB962C8B-B14F-4D97-AF65-F5344CB8AC3E}">
        <p14:creationId xmlns:p14="http://schemas.microsoft.com/office/powerpoint/2010/main" val="87262794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a:t>
            </a:r>
            <a:endParaRPr lang="en-US" dirty="0"/>
          </a:p>
        </p:txBody>
      </p:sp>
      <p:sp>
        <p:nvSpPr>
          <p:cNvPr id="5" name="Rectangle 4"/>
          <p:cNvSpPr/>
          <p:nvPr/>
        </p:nvSpPr>
        <p:spPr>
          <a:xfrm>
            <a:off x="16002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1143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362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8194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3528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40" name="Group 39"/>
          <p:cNvGrpSpPr/>
          <p:nvPr/>
        </p:nvGrpSpPr>
        <p:grpSpPr>
          <a:xfrm>
            <a:off x="4343400" y="3352800"/>
            <a:ext cx="984250" cy="533400"/>
            <a:chOff x="3886200" y="1524000"/>
            <a:chExt cx="984250" cy="533400"/>
          </a:xfrm>
        </p:grpSpPr>
        <p:sp>
          <p:nvSpPr>
            <p:cNvPr id="24" name="Rectangle 23"/>
            <p:cNvSpPr/>
            <p:nvPr/>
          </p:nvSpPr>
          <p:spPr>
            <a:xfrm>
              <a:off x="4337050" y="1828800"/>
              <a:ext cx="228600" cy="228600"/>
            </a:xfrm>
            <a:prstGeom prst="rect">
              <a:avLst/>
            </a:prstGeom>
            <a:no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 name="Oval 24"/>
            <p:cNvSpPr/>
            <p:nvPr/>
          </p:nvSpPr>
          <p:spPr bwMode="auto">
            <a:xfrm>
              <a:off x="4641850" y="1828800"/>
              <a:ext cx="228600" cy="228600"/>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26" name="Object 25"/>
            <p:cNvGraphicFramePr>
              <a:graphicFrameLocks noChangeAspect="1"/>
            </p:cNvGraphicFramePr>
            <p:nvPr/>
          </p:nvGraphicFramePr>
          <p:xfrm>
            <a:off x="3886200" y="1524000"/>
            <a:ext cx="527050" cy="527050"/>
          </p:xfrm>
          <a:graphic>
            <a:graphicData uri="http://schemas.openxmlformats.org/presentationml/2006/ole">
              <mc:AlternateContent xmlns:mc="http://schemas.openxmlformats.org/markup-compatibility/2006">
                <mc:Choice xmlns:v="urn:schemas-microsoft-com:vml" Requires="v">
                  <p:oleObj spid="_x0000_s1349" name="Equation" r:id="rId3" imgW="139680" imgH="139680" progId="Equation.3">
                    <p:embed/>
                  </p:oleObj>
                </mc:Choice>
                <mc:Fallback>
                  <p:oleObj name="Equation" r:id="rId3" imgW="1396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524000"/>
                          <a:ext cx="527050"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6002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1143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362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8194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3528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6002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1143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362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8194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3528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42672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6002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1143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362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8194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3528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6002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1143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362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8194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3528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4" name="TextBox 53"/>
          <p:cNvSpPr txBox="1"/>
          <p:nvPr/>
        </p:nvSpPr>
        <p:spPr>
          <a:xfrm>
            <a:off x="6096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55" name="Rectangle 54"/>
          <p:cNvSpPr/>
          <p:nvPr/>
        </p:nvSpPr>
        <p:spPr>
          <a:xfrm>
            <a:off x="6553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7" name="Oval 56"/>
          <p:cNvSpPr/>
          <p:nvPr/>
        </p:nvSpPr>
        <p:spPr bwMode="auto">
          <a:xfrm>
            <a:off x="70104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9" name="TextBox 58"/>
          <p:cNvSpPr txBox="1"/>
          <p:nvPr/>
        </p:nvSpPr>
        <p:spPr>
          <a:xfrm>
            <a:off x="6096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60" name="Rectangle 59"/>
          <p:cNvSpPr/>
          <p:nvPr/>
        </p:nvSpPr>
        <p:spPr>
          <a:xfrm>
            <a:off x="6553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2" name="Oval 61"/>
          <p:cNvSpPr/>
          <p:nvPr/>
        </p:nvSpPr>
        <p:spPr bwMode="auto">
          <a:xfrm>
            <a:off x="70104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4" name="TextBox 63"/>
          <p:cNvSpPr txBox="1"/>
          <p:nvPr/>
        </p:nvSpPr>
        <p:spPr>
          <a:xfrm>
            <a:off x="6096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65" name="Rectangle 64"/>
          <p:cNvSpPr/>
          <p:nvPr/>
        </p:nvSpPr>
        <p:spPr>
          <a:xfrm>
            <a:off x="6553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7" name="Oval 66"/>
          <p:cNvSpPr/>
          <p:nvPr/>
        </p:nvSpPr>
        <p:spPr bwMode="auto">
          <a:xfrm>
            <a:off x="70104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9" name="TextBox 68"/>
          <p:cNvSpPr txBox="1"/>
          <p:nvPr/>
        </p:nvSpPr>
        <p:spPr>
          <a:xfrm>
            <a:off x="6096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70" name="Rectangle 69"/>
          <p:cNvSpPr/>
          <p:nvPr/>
        </p:nvSpPr>
        <p:spPr>
          <a:xfrm>
            <a:off x="6553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2" name="Oval 71"/>
          <p:cNvSpPr/>
          <p:nvPr/>
        </p:nvSpPr>
        <p:spPr bwMode="auto">
          <a:xfrm>
            <a:off x="70104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4" name="TextBox 73"/>
          <p:cNvSpPr txBox="1"/>
          <p:nvPr/>
        </p:nvSpPr>
        <p:spPr>
          <a:xfrm>
            <a:off x="6096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75" name="Rectangle 74"/>
          <p:cNvSpPr/>
          <p:nvPr/>
        </p:nvSpPr>
        <p:spPr>
          <a:xfrm>
            <a:off x="6553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7" name="Oval 76"/>
          <p:cNvSpPr/>
          <p:nvPr/>
        </p:nvSpPr>
        <p:spPr bwMode="auto">
          <a:xfrm>
            <a:off x="70104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400340736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in MapReduce</a:t>
            </a:r>
            <a:endParaRPr lang="en-US" dirty="0"/>
          </a:p>
        </p:txBody>
      </p:sp>
      <p:sp>
        <p:nvSpPr>
          <p:cNvPr id="3" name="Content Placeholder 2"/>
          <p:cNvSpPr>
            <a:spLocks noGrp="1"/>
          </p:cNvSpPr>
          <p:nvPr>
            <p:ph idx="1"/>
          </p:nvPr>
        </p:nvSpPr>
        <p:spPr/>
        <p:txBody>
          <a:bodyPr/>
          <a:lstStyle/>
          <a:p>
            <a:r>
              <a:rPr lang="en-US" dirty="0" smtClean="0"/>
              <a:t>Easy!</a:t>
            </a:r>
          </a:p>
          <a:p>
            <a:pPr lvl="1"/>
            <a:r>
              <a:rPr lang="en-US" dirty="0" smtClean="0"/>
              <a:t>Map over </a:t>
            </a:r>
            <a:r>
              <a:rPr lang="en-US" dirty="0" err="1" smtClean="0"/>
              <a:t>tuples</a:t>
            </a:r>
            <a:r>
              <a:rPr lang="en-US" dirty="0" smtClean="0"/>
              <a:t>, emit new </a:t>
            </a:r>
            <a:r>
              <a:rPr lang="en-US" dirty="0" err="1" smtClean="0"/>
              <a:t>tuples</a:t>
            </a:r>
            <a:r>
              <a:rPr lang="en-US" dirty="0" smtClean="0"/>
              <a:t> with appropriate attributes</a:t>
            </a:r>
          </a:p>
          <a:p>
            <a:pPr lvl="1"/>
            <a:r>
              <a:rPr lang="en-US" dirty="0" smtClean="0"/>
              <a:t>No reducers, unless for regrouping or resorting </a:t>
            </a:r>
            <a:r>
              <a:rPr lang="en-US" dirty="0" err="1" smtClean="0"/>
              <a:t>tuples</a:t>
            </a:r>
            <a:endParaRPr lang="en-US" dirty="0" smtClean="0"/>
          </a:p>
          <a:p>
            <a:pPr lvl="1"/>
            <a:r>
              <a:rPr lang="en-US" dirty="0" smtClean="0"/>
              <a:t>Alternatively: perform in reducer, after some other processing</a:t>
            </a:r>
          </a:p>
          <a:p>
            <a:r>
              <a:rPr lang="en-US" dirty="0" smtClean="0"/>
              <a:t>Basically limited by HDFS streaming speeds</a:t>
            </a:r>
          </a:p>
          <a:p>
            <a:pPr lvl="1"/>
            <a:r>
              <a:rPr lang="en-US" dirty="0" smtClean="0"/>
              <a:t>Speed of encoding/decoding </a:t>
            </a:r>
            <a:r>
              <a:rPr lang="en-US" dirty="0" err="1" smtClean="0"/>
              <a:t>tuples</a:t>
            </a:r>
            <a:r>
              <a:rPr lang="en-US" dirty="0" smtClean="0"/>
              <a:t> becomes important</a:t>
            </a:r>
          </a:p>
          <a:p>
            <a:pPr lvl="1"/>
            <a:r>
              <a:rPr lang="en-US" dirty="0" smtClean="0"/>
              <a:t>Take </a:t>
            </a:r>
            <a:r>
              <a:rPr lang="en-US" dirty="0" smtClean="0"/>
              <a:t>advantage of </a:t>
            </a:r>
            <a:r>
              <a:rPr lang="en-US" dirty="0" smtClean="0"/>
              <a:t>compression when available</a:t>
            </a:r>
            <a:endParaRPr lang="en-US" dirty="0" smtClean="0"/>
          </a:p>
          <a:p>
            <a:pPr lvl="1"/>
            <a:r>
              <a:rPr lang="en-US" dirty="0" err="1" smtClean="0"/>
              <a:t>Semistructured</a:t>
            </a:r>
            <a:r>
              <a:rPr lang="en-US" dirty="0" smtClean="0"/>
              <a:t> data? No problem!</a:t>
            </a:r>
          </a:p>
          <a:p>
            <a:pPr lvl="1"/>
            <a:endParaRPr lang="en-US" dirty="0"/>
          </a:p>
        </p:txBody>
      </p:sp>
    </p:spTree>
    <p:extLst>
      <p:ext uri="{BB962C8B-B14F-4D97-AF65-F5344CB8AC3E}">
        <p14:creationId xmlns:p14="http://schemas.microsoft.com/office/powerpoint/2010/main" val="1685884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a:t>
            </a:r>
            <a:endParaRPr lang="en-US" dirty="0"/>
          </a:p>
        </p:txBody>
      </p:sp>
      <p:sp>
        <p:nvSpPr>
          <p:cNvPr id="5" name="Rectangle 4"/>
          <p:cNvSpPr/>
          <p:nvPr/>
        </p:nvSpPr>
        <p:spPr>
          <a:xfrm>
            <a:off x="12954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8382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0574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5146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0480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3" name="Group 39"/>
          <p:cNvGrpSpPr/>
          <p:nvPr/>
        </p:nvGrpSpPr>
        <p:grpSpPr>
          <a:xfrm>
            <a:off x="4097338" y="3352800"/>
            <a:ext cx="703262" cy="533400"/>
            <a:chOff x="3862388" y="1524000"/>
            <a:chExt cx="703262" cy="533400"/>
          </a:xfrm>
        </p:grpSpPr>
        <p:sp>
          <p:nvSpPr>
            <p:cNvPr id="24" name="Rectangle 23"/>
            <p:cNvSpPr/>
            <p:nvPr/>
          </p:nvSpPr>
          <p:spPr>
            <a:xfrm>
              <a:off x="4337050" y="1828800"/>
              <a:ext cx="228600" cy="228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aphicFrame>
          <p:nvGraphicFramePr>
            <p:cNvPr id="26" name="Object 25"/>
            <p:cNvGraphicFramePr>
              <a:graphicFrameLocks noChangeAspect="1"/>
            </p:cNvGraphicFramePr>
            <p:nvPr/>
          </p:nvGraphicFramePr>
          <p:xfrm>
            <a:off x="3862388" y="1524000"/>
            <a:ext cx="574675" cy="527050"/>
          </p:xfrm>
          <a:graphic>
            <a:graphicData uri="http://schemas.openxmlformats.org/presentationml/2006/ole">
              <mc:AlternateContent xmlns:mc="http://schemas.openxmlformats.org/markup-compatibility/2006">
                <mc:Choice xmlns:v="urn:schemas-microsoft-com:vml" Requires="v">
                  <p:oleObj spid="_x0000_s2373"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388" y="1524000"/>
                          <a:ext cx="574675"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2954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8382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0574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5146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0480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2954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8382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0574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5146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0480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37338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2954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8382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0574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5146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0480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2954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8382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0574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5146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0480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6" name="Rectangle 55"/>
          <p:cNvSpPr/>
          <p:nvPr/>
        </p:nvSpPr>
        <p:spPr>
          <a:xfrm>
            <a:off x="5867400" y="2819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8" name="TextBox 57"/>
          <p:cNvSpPr txBox="1"/>
          <p:nvPr/>
        </p:nvSpPr>
        <p:spPr>
          <a:xfrm>
            <a:off x="5410200" y="2819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61" name="Rectangle 60"/>
          <p:cNvSpPr/>
          <p:nvPr/>
        </p:nvSpPr>
        <p:spPr>
          <a:xfrm>
            <a:off x="6629400" y="2819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3" name="Rounded Rectangle 62"/>
          <p:cNvSpPr/>
          <p:nvPr/>
        </p:nvSpPr>
        <p:spPr bwMode="auto">
          <a:xfrm>
            <a:off x="7086600" y="2819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6" name="Oval 65"/>
          <p:cNvSpPr/>
          <p:nvPr/>
        </p:nvSpPr>
        <p:spPr bwMode="auto">
          <a:xfrm>
            <a:off x="7620000" y="2819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9" name="Rectangle 78"/>
          <p:cNvSpPr/>
          <p:nvPr/>
        </p:nvSpPr>
        <p:spPr>
          <a:xfrm>
            <a:off x="5867400" y="33528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0" name="TextBox 79"/>
          <p:cNvSpPr txBox="1"/>
          <p:nvPr/>
        </p:nvSpPr>
        <p:spPr>
          <a:xfrm>
            <a:off x="5410200" y="3352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81" name="Rectangle 80"/>
          <p:cNvSpPr/>
          <p:nvPr/>
        </p:nvSpPr>
        <p:spPr>
          <a:xfrm>
            <a:off x="6629400" y="33528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2" name="Rounded Rectangle 81"/>
          <p:cNvSpPr/>
          <p:nvPr/>
        </p:nvSpPr>
        <p:spPr bwMode="auto">
          <a:xfrm>
            <a:off x="7086600" y="33528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3" name="Oval 82"/>
          <p:cNvSpPr/>
          <p:nvPr/>
        </p:nvSpPr>
        <p:spPr bwMode="auto">
          <a:xfrm>
            <a:off x="7620000" y="33528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Tree>
    <p:extLst>
      <p:ext uri="{BB962C8B-B14F-4D97-AF65-F5344CB8AC3E}">
        <p14:creationId xmlns:p14="http://schemas.microsoft.com/office/powerpoint/2010/main" val="338905704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in MapReduce</a:t>
            </a:r>
            <a:endParaRPr lang="en-US" dirty="0"/>
          </a:p>
        </p:txBody>
      </p:sp>
      <p:sp>
        <p:nvSpPr>
          <p:cNvPr id="3" name="Content Placeholder 2"/>
          <p:cNvSpPr>
            <a:spLocks noGrp="1"/>
          </p:cNvSpPr>
          <p:nvPr>
            <p:ph idx="1"/>
          </p:nvPr>
        </p:nvSpPr>
        <p:spPr/>
        <p:txBody>
          <a:bodyPr/>
          <a:lstStyle/>
          <a:p>
            <a:r>
              <a:rPr lang="en-US" dirty="0" smtClean="0"/>
              <a:t>Easy!</a:t>
            </a:r>
          </a:p>
          <a:p>
            <a:pPr lvl="1"/>
            <a:r>
              <a:rPr lang="en-US" dirty="0" smtClean="0"/>
              <a:t>Map over </a:t>
            </a:r>
            <a:r>
              <a:rPr lang="en-US" dirty="0" err="1" smtClean="0"/>
              <a:t>tuples</a:t>
            </a:r>
            <a:r>
              <a:rPr lang="en-US" dirty="0" smtClean="0"/>
              <a:t>, emit only </a:t>
            </a:r>
            <a:r>
              <a:rPr lang="en-US" dirty="0" err="1" smtClean="0"/>
              <a:t>tuples</a:t>
            </a:r>
            <a:r>
              <a:rPr lang="en-US" dirty="0" smtClean="0"/>
              <a:t> that meet criteria</a:t>
            </a:r>
          </a:p>
          <a:p>
            <a:pPr lvl="1"/>
            <a:r>
              <a:rPr lang="en-US" dirty="0" smtClean="0"/>
              <a:t>No reducers, unless for regrouping or resorting </a:t>
            </a:r>
            <a:r>
              <a:rPr lang="en-US" dirty="0" err="1" smtClean="0"/>
              <a:t>tuples</a:t>
            </a:r>
            <a:endParaRPr lang="en-US" dirty="0" smtClean="0"/>
          </a:p>
          <a:p>
            <a:pPr lvl="1"/>
            <a:r>
              <a:rPr lang="en-US" dirty="0" smtClean="0"/>
              <a:t>Alternatively: perform in reducer, after some other processing</a:t>
            </a:r>
          </a:p>
          <a:p>
            <a:r>
              <a:rPr lang="en-US" dirty="0"/>
              <a:t>Basically limited by HDFS streaming speeds</a:t>
            </a:r>
          </a:p>
          <a:p>
            <a:pPr lvl="1"/>
            <a:r>
              <a:rPr lang="en-US" dirty="0"/>
              <a:t>Speed of encoding/decoding tuples becomes important</a:t>
            </a:r>
          </a:p>
          <a:p>
            <a:pPr lvl="1"/>
            <a:r>
              <a:rPr lang="en-US" dirty="0"/>
              <a:t>Take advantage of compression when available</a:t>
            </a:r>
          </a:p>
          <a:p>
            <a:pPr lvl="1"/>
            <a:r>
              <a:rPr lang="en-US" dirty="0" err="1"/>
              <a:t>Semistructured</a:t>
            </a:r>
            <a:r>
              <a:rPr lang="en-US" dirty="0"/>
              <a:t> data? No problem!</a:t>
            </a:r>
          </a:p>
        </p:txBody>
      </p:sp>
    </p:spTree>
    <p:extLst>
      <p:ext uri="{BB962C8B-B14F-4D97-AF65-F5344CB8AC3E}">
        <p14:creationId xmlns:p14="http://schemas.microsoft.com/office/powerpoint/2010/main" val="354435038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Group by… Aggregation</a:t>
            </a:r>
            <a:endParaRPr lang="en-US" dirty="0"/>
          </a:p>
        </p:txBody>
      </p:sp>
      <p:sp>
        <p:nvSpPr>
          <p:cNvPr id="3" name="Content Placeholder 2"/>
          <p:cNvSpPr>
            <a:spLocks noGrp="1"/>
          </p:cNvSpPr>
          <p:nvPr>
            <p:ph idx="1"/>
          </p:nvPr>
        </p:nvSpPr>
        <p:spPr/>
        <p:txBody>
          <a:bodyPr/>
          <a:lstStyle/>
          <a:p>
            <a:r>
              <a:rPr lang="en-US" dirty="0" smtClean="0"/>
              <a:t>Example: What is the average time spent per URL?</a:t>
            </a:r>
          </a:p>
          <a:p>
            <a:r>
              <a:rPr lang="en-US" dirty="0" smtClean="0"/>
              <a:t>In SQL:</a:t>
            </a:r>
          </a:p>
          <a:p>
            <a:pPr lvl="1"/>
            <a:r>
              <a:rPr lang="en-US" dirty="0" smtClean="0"/>
              <a:t>SELECT </a:t>
            </a:r>
            <a:r>
              <a:rPr lang="en-US" dirty="0" err="1" smtClean="0"/>
              <a:t>url</a:t>
            </a:r>
            <a:r>
              <a:rPr lang="en-US" dirty="0" smtClean="0"/>
              <a:t>, AVG(time) FROM visits GROUP BY </a:t>
            </a:r>
            <a:r>
              <a:rPr lang="en-US" dirty="0" err="1" smtClean="0"/>
              <a:t>url</a:t>
            </a:r>
            <a:endParaRPr lang="en-US" dirty="0" smtClean="0"/>
          </a:p>
          <a:p>
            <a:r>
              <a:rPr lang="en-US" dirty="0" smtClean="0"/>
              <a:t>In MapReduce:</a:t>
            </a:r>
          </a:p>
          <a:p>
            <a:pPr lvl="1"/>
            <a:r>
              <a:rPr lang="en-US" dirty="0" smtClean="0"/>
              <a:t>Map over </a:t>
            </a:r>
            <a:r>
              <a:rPr lang="en-US" dirty="0" err="1" smtClean="0"/>
              <a:t>tuples</a:t>
            </a:r>
            <a:r>
              <a:rPr lang="en-US" dirty="0" smtClean="0"/>
              <a:t>, emit time, keyed by </a:t>
            </a:r>
            <a:r>
              <a:rPr lang="en-US" dirty="0" err="1" smtClean="0"/>
              <a:t>url</a:t>
            </a:r>
            <a:endParaRPr lang="en-US" dirty="0" smtClean="0"/>
          </a:p>
          <a:p>
            <a:pPr lvl="1"/>
            <a:r>
              <a:rPr lang="en-US" dirty="0" smtClean="0"/>
              <a:t>Framework automatically groups values by keys</a:t>
            </a:r>
          </a:p>
          <a:p>
            <a:pPr lvl="1"/>
            <a:r>
              <a:rPr lang="en-US" dirty="0" smtClean="0"/>
              <a:t>Compute average in reducer</a:t>
            </a:r>
          </a:p>
          <a:p>
            <a:pPr lvl="1"/>
            <a:r>
              <a:rPr lang="en-US" dirty="0" smtClean="0"/>
              <a:t>Optimize with combiners</a:t>
            </a:r>
            <a:endParaRPr lang="en-US" dirty="0"/>
          </a:p>
        </p:txBody>
      </p:sp>
    </p:spTree>
    <p:extLst>
      <p:ext uri="{BB962C8B-B14F-4D97-AF65-F5344CB8AC3E}">
        <p14:creationId xmlns:p14="http://schemas.microsoft.com/office/powerpoint/2010/main" val="12327278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C:\Documents and Settings\Jimmy Lin\Local Settings\Temporary Internet Files\Content.IE5\8DW3C1QH\MPj04228650000[1].jpg"/>
          <p:cNvPicPr>
            <a:picLocks noChangeAspect="1" noChangeArrowheads="1"/>
          </p:cNvPicPr>
          <p:nvPr/>
        </p:nvPicPr>
        <p:blipFill>
          <a:blip r:embed="rId2" cstate="print"/>
          <a:srcRect/>
          <a:stretch>
            <a:fillRect/>
          </a:stretch>
        </p:blipFill>
        <p:spPr bwMode="auto">
          <a:xfrm>
            <a:off x="-228600" y="-13600"/>
            <a:ext cx="10210800" cy="6885200"/>
          </a:xfrm>
          <a:prstGeom prst="rect">
            <a:avLst/>
          </a:prstGeom>
          <a:noFill/>
          <a:ln w="9525">
            <a:noFill/>
            <a:miter lim="800000"/>
            <a:headEnd/>
            <a:tailEnd/>
          </a:ln>
        </p:spPr>
      </p:pic>
      <p:sp>
        <p:nvSpPr>
          <p:cNvPr id="6" name="TextBox 5"/>
          <p:cNvSpPr txBox="1">
            <a:spLocks noChangeArrowheads="1"/>
          </p:cNvSpPr>
          <p:nvPr/>
        </p:nvSpPr>
        <p:spPr bwMode="auto">
          <a:xfrm>
            <a:off x="0" y="1828800"/>
            <a:ext cx="9144000" cy="708025"/>
          </a:xfrm>
          <a:prstGeom prst="rect">
            <a:avLst/>
          </a:prstGeom>
          <a:noFill/>
          <a:ln w="9525">
            <a:noFill/>
            <a:miter lim="800000"/>
            <a:headEnd/>
            <a:tailEnd/>
          </a:ln>
        </p:spPr>
        <p:txBody>
          <a:bodyPr>
            <a:spAutoFit/>
          </a:bodyPr>
          <a:lstStyle/>
          <a:p>
            <a:pPr algn="ctr"/>
            <a:r>
              <a:rPr lang="en-US" sz="4000" dirty="0">
                <a:solidFill>
                  <a:srgbClr val="FF0000"/>
                </a:solidFill>
                <a:latin typeface="Gill Sans"/>
                <a:cs typeface="Gill Sans"/>
              </a:rPr>
              <a:t>Relational</a:t>
            </a:r>
            <a:r>
              <a:rPr lang="en-US" sz="4000" dirty="0">
                <a:solidFill>
                  <a:schemeClr val="bg2"/>
                </a:solidFill>
                <a:latin typeface="Gill Sans"/>
                <a:cs typeface="Gill Sans"/>
              </a:rPr>
              <a:t> </a:t>
            </a:r>
            <a:r>
              <a:rPr lang="en-US" sz="4000" dirty="0" smtClean="0">
                <a:solidFill>
                  <a:schemeClr val="bg2"/>
                </a:solidFill>
                <a:latin typeface="Gill Sans"/>
                <a:cs typeface="Gill Sans"/>
              </a:rPr>
              <a:t>Joins</a:t>
            </a:r>
            <a:endParaRPr lang="en-US" sz="4000" dirty="0">
              <a:solidFill>
                <a:schemeClr val="bg2"/>
              </a:solidFill>
              <a:latin typeface="Gill Sans"/>
              <a:cs typeface="Gill Sans"/>
            </a:endParaRPr>
          </a:p>
        </p:txBody>
      </p:sp>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smtClean="0">
                <a:solidFill>
                  <a:schemeClr val="bg2"/>
                </a:solidFill>
              </a:rPr>
              <a:t>Source: Microsoft Office Clip Art</a:t>
            </a:r>
          </a:p>
        </p:txBody>
      </p:sp>
    </p:spTree>
    <p:extLst>
      <p:ext uri="{BB962C8B-B14F-4D97-AF65-F5344CB8AC3E}">
        <p14:creationId xmlns:p14="http://schemas.microsoft.com/office/powerpoint/2010/main" val="270541944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Joins</a:t>
            </a:r>
            <a:endParaRPr lang="en-US" dirty="0"/>
          </a:p>
        </p:txBody>
      </p:sp>
      <p:sp>
        <p:nvSpPr>
          <p:cNvPr id="192" name="Flowchart: Collate 191"/>
          <p:cNvSpPr/>
          <p:nvPr/>
        </p:nvSpPr>
        <p:spPr>
          <a:xfrm rot="5400000">
            <a:off x="4381500" y="3390900"/>
            <a:ext cx="381000" cy="762000"/>
          </a:xfrm>
          <a:prstGeom prst="flowChartCollate">
            <a:avLst/>
          </a:prstGeom>
          <a:noFill/>
          <a:ln w="19050"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208" name="Straight Arrow Connector 207"/>
          <p:cNvCxnSpPr/>
          <p:nvPr/>
        </p:nvCxnSpPr>
        <p:spPr>
          <a:xfrm>
            <a:off x="2514600" y="3733800"/>
            <a:ext cx="1447800" cy="1588"/>
          </a:xfrm>
          <a:prstGeom prst="straightConnector1">
            <a:avLst/>
          </a:prstGeom>
          <a:noFill/>
          <a:ln w="28575" cap="flat" cmpd="sng" algn="ctr">
            <a:solidFill>
              <a:sysClr val="windowText" lastClr="000000"/>
            </a:solidFill>
            <a:prstDash val="solid"/>
            <a:tailEnd type="arrow"/>
          </a:ln>
          <a:effectLst/>
        </p:spPr>
      </p:cxnSp>
      <p:cxnSp>
        <p:nvCxnSpPr>
          <p:cNvPr id="209" name="Straight Arrow Connector 208"/>
          <p:cNvCxnSpPr/>
          <p:nvPr/>
        </p:nvCxnSpPr>
        <p:spPr>
          <a:xfrm rot="5400000" flipH="1" flipV="1">
            <a:off x="2361803" y="3581003"/>
            <a:ext cx="304800" cy="794"/>
          </a:xfrm>
          <a:prstGeom prst="straightConnector1">
            <a:avLst/>
          </a:prstGeom>
          <a:noFill/>
          <a:ln w="28575" cap="flat" cmpd="sng" algn="ctr">
            <a:solidFill>
              <a:sysClr val="windowText" lastClr="000000"/>
            </a:solidFill>
            <a:prstDash val="solid"/>
            <a:tailEnd type="none"/>
          </a:ln>
          <a:effectLst/>
        </p:spPr>
      </p:cxnSp>
      <p:grpSp>
        <p:nvGrpSpPr>
          <p:cNvPr id="210" name="Group 209"/>
          <p:cNvGrpSpPr/>
          <p:nvPr/>
        </p:nvGrpSpPr>
        <p:grpSpPr>
          <a:xfrm flipH="1">
            <a:off x="5105400" y="3429000"/>
            <a:ext cx="1448594" cy="306388"/>
            <a:chOff x="5638006" y="3810000"/>
            <a:chExt cx="1448594" cy="306388"/>
          </a:xfrm>
        </p:grpSpPr>
        <p:cxnSp>
          <p:nvCxnSpPr>
            <p:cNvPr id="211" name="Straight Arrow Connector 210"/>
            <p:cNvCxnSpPr/>
            <p:nvPr/>
          </p:nvCxnSpPr>
          <p:spPr>
            <a:xfrm>
              <a:off x="5638800" y="4114800"/>
              <a:ext cx="1447800" cy="1588"/>
            </a:xfrm>
            <a:prstGeom prst="straightConnector1">
              <a:avLst/>
            </a:prstGeom>
            <a:noFill/>
            <a:ln w="28575" cap="flat" cmpd="sng" algn="ctr">
              <a:solidFill>
                <a:sysClr val="windowText" lastClr="000000"/>
              </a:solidFill>
              <a:prstDash val="solid"/>
              <a:tailEnd type="arrow"/>
            </a:ln>
            <a:effectLst/>
          </p:spPr>
        </p:cxnSp>
        <p:cxnSp>
          <p:nvCxnSpPr>
            <p:cNvPr id="212" name="Straight Arrow Connector 211"/>
            <p:cNvCxnSpPr/>
            <p:nvPr/>
          </p:nvCxnSpPr>
          <p:spPr>
            <a:xfrm rot="5400000" flipH="1" flipV="1">
              <a:off x="5486003" y="3962003"/>
              <a:ext cx="304800" cy="794"/>
            </a:xfrm>
            <a:prstGeom prst="straightConnector1">
              <a:avLst/>
            </a:prstGeom>
            <a:noFill/>
            <a:ln w="28575" cap="flat" cmpd="sng" algn="ctr">
              <a:solidFill>
                <a:sysClr val="windowText" lastClr="000000"/>
              </a:solidFill>
              <a:prstDash val="solid"/>
              <a:tailEnd type="none"/>
            </a:ln>
            <a:effectLst/>
          </p:spPr>
        </p:cxnSp>
      </p:grpSp>
      <p:cxnSp>
        <p:nvCxnSpPr>
          <p:cNvPr id="213" name="Straight Arrow Connector 212"/>
          <p:cNvCxnSpPr/>
          <p:nvPr/>
        </p:nvCxnSpPr>
        <p:spPr>
          <a:xfrm rot="5400000">
            <a:off x="4418806" y="4114006"/>
            <a:ext cx="304800" cy="1588"/>
          </a:xfrm>
          <a:prstGeom prst="straightConnector1">
            <a:avLst/>
          </a:prstGeom>
          <a:noFill/>
          <a:ln w="28575" cap="flat" cmpd="sng" algn="ctr">
            <a:solidFill>
              <a:sysClr val="windowText" lastClr="000000"/>
            </a:solidFill>
            <a:prstDash val="solid"/>
            <a:tailEnd type="arrow"/>
          </a:ln>
          <a:effectLst/>
        </p:spPr>
      </p:cxnSp>
      <p:grpSp>
        <p:nvGrpSpPr>
          <p:cNvPr id="216" name="Group 215"/>
          <p:cNvGrpSpPr/>
          <p:nvPr/>
        </p:nvGrpSpPr>
        <p:grpSpPr>
          <a:xfrm>
            <a:off x="1143000" y="1295400"/>
            <a:ext cx="2286000" cy="381000"/>
            <a:chOff x="1219200" y="1143000"/>
            <a:chExt cx="2286000" cy="381000"/>
          </a:xfrm>
        </p:grpSpPr>
        <p:sp>
          <p:nvSpPr>
            <p:cNvPr id="172" name="Rectangle 17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4" name="TextBox 213"/>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15" name="Rectangle 214"/>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17" name="Group 216"/>
          <p:cNvGrpSpPr/>
          <p:nvPr/>
        </p:nvGrpSpPr>
        <p:grpSpPr>
          <a:xfrm>
            <a:off x="1143000" y="1828800"/>
            <a:ext cx="2286000" cy="381000"/>
            <a:chOff x="1219200" y="1143000"/>
            <a:chExt cx="2286000" cy="381000"/>
          </a:xfrm>
        </p:grpSpPr>
        <p:sp>
          <p:nvSpPr>
            <p:cNvPr id="218" name="Rectangle 21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9" name="TextBox 21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20" name="Rectangle 219"/>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1" name="Group 220"/>
          <p:cNvGrpSpPr/>
          <p:nvPr/>
        </p:nvGrpSpPr>
        <p:grpSpPr>
          <a:xfrm>
            <a:off x="1143000" y="2362200"/>
            <a:ext cx="2286000" cy="381000"/>
            <a:chOff x="1219200" y="1143000"/>
            <a:chExt cx="2286000" cy="381000"/>
          </a:xfrm>
        </p:grpSpPr>
        <p:sp>
          <p:nvSpPr>
            <p:cNvPr id="222" name="Rectangle 22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3" name="TextBox 22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24" name="Rectangle 223"/>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5" name="Group 224"/>
          <p:cNvGrpSpPr/>
          <p:nvPr/>
        </p:nvGrpSpPr>
        <p:grpSpPr>
          <a:xfrm>
            <a:off x="1143000" y="2895600"/>
            <a:ext cx="2286000" cy="381000"/>
            <a:chOff x="1219200" y="1143000"/>
            <a:chExt cx="2286000" cy="381000"/>
          </a:xfrm>
        </p:grpSpPr>
        <p:sp>
          <p:nvSpPr>
            <p:cNvPr id="226" name="Rectangle 22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7" name="TextBox 226"/>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28" name="Rectangle 227"/>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9" name="Group 228"/>
          <p:cNvGrpSpPr/>
          <p:nvPr/>
        </p:nvGrpSpPr>
        <p:grpSpPr>
          <a:xfrm>
            <a:off x="5486400" y="1295400"/>
            <a:ext cx="2286000" cy="381000"/>
            <a:chOff x="3124200" y="1143000"/>
            <a:chExt cx="2286000" cy="381000"/>
          </a:xfrm>
        </p:grpSpPr>
        <p:sp>
          <p:nvSpPr>
            <p:cNvPr id="230" name="Rectangle 229"/>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1" name="TextBox 230"/>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32" name="Rectangle 23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3" name="Group 232"/>
          <p:cNvGrpSpPr/>
          <p:nvPr/>
        </p:nvGrpSpPr>
        <p:grpSpPr>
          <a:xfrm>
            <a:off x="5486400" y="1828800"/>
            <a:ext cx="2286000" cy="381000"/>
            <a:chOff x="3124200" y="1143000"/>
            <a:chExt cx="2286000" cy="381000"/>
          </a:xfrm>
        </p:grpSpPr>
        <p:sp>
          <p:nvSpPr>
            <p:cNvPr id="234" name="Rectangle 23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5" name="TextBox 23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36" name="Rectangle 23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7" name="Group 236"/>
          <p:cNvGrpSpPr/>
          <p:nvPr/>
        </p:nvGrpSpPr>
        <p:grpSpPr>
          <a:xfrm>
            <a:off x="5486400" y="2362200"/>
            <a:ext cx="2286000" cy="381000"/>
            <a:chOff x="3124200" y="1143000"/>
            <a:chExt cx="2286000" cy="381000"/>
          </a:xfrm>
        </p:grpSpPr>
        <p:sp>
          <p:nvSpPr>
            <p:cNvPr id="238" name="Rectangle 23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9" name="TextBox 23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40" name="Rectangle 23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41" name="Group 240"/>
          <p:cNvGrpSpPr/>
          <p:nvPr/>
        </p:nvGrpSpPr>
        <p:grpSpPr>
          <a:xfrm>
            <a:off x="5486400" y="2895600"/>
            <a:ext cx="2286000" cy="381000"/>
            <a:chOff x="3124200" y="1143000"/>
            <a:chExt cx="2286000" cy="381000"/>
          </a:xfrm>
        </p:grpSpPr>
        <p:sp>
          <p:nvSpPr>
            <p:cNvPr id="242" name="Rectangle 24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43" name="TextBox 24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44" name="Rectangle 24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3" name="Group 252"/>
          <p:cNvGrpSpPr/>
          <p:nvPr/>
        </p:nvGrpSpPr>
        <p:grpSpPr>
          <a:xfrm>
            <a:off x="2514600" y="4419600"/>
            <a:ext cx="2286000" cy="381000"/>
            <a:chOff x="1219200" y="1143000"/>
            <a:chExt cx="2286000" cy="381000"/>
          </a:xfrm>
        </p:grpSpPr>
        <p:sp>
          <p:nvSpPr>
            <p:cNvPr id="254" name="Rectangle 253"/>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5" name="TextBox 254"/>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56" name="Rectangle 25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7" name="Group 256"/>
          <p:cNvGrpSpPr/>
          <p:nvPr/>
        </p:nvGrpSpPr>
        <p:grpSpPr>
          <a:xfrm>
            <a:off x="4419600" y="4419600"/>
            <a:ext cx="2286000" cy="381000"/>
            <a:chOff x="3124200" y="1143000"/>
            <a:chExt cx="2286000" cy="381000"/>
          </a:xfrm>
        </p:grpSpPr>
        <p:sp>
          <p:nvSpPr>
            <p:cNvPr id="258" name="Rectangle 25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9" name="TextBox 25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60" name="Rectangle 25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1" name="Group 260"/>
          <p:cNvGrpSpPr/>
          <p:nvPr/>
        </p:nvGrpSpPr>
        <p:grpSpPr>
          <a:xfrm>
            <a:off x="2514600" y="4953000"/>
            <a:ext cx="2286000" cy="381000"/>
            <a:chOff x="1219200" y="1143000"/>
            <a:chExt cx="2286000" cy="381000"/>
          </a:xfrm>
        </p:grpSpPr>
        <p:sp>
          <p:nvSpPr>
            <p:cNvPr id="262" name="Rectangle 26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3" name="TextBox 26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64" name="Rectangle 26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5" name="Group 264"/>
          <p:cNvGrpSpPr/>
          <p:nvPr/>
        </p:nvGrpSpPr>
        <p:grpSpPr>
          <a:xfrm>
            <a:off x="4419600" y="4953000"/>
            <a:ext cx="2286000" cy="381000"/>
            <a:chOff x="3124200" y="1143000"/>
            <a:chExt cx="2286000" cy="381000"/>
          </a:xfrm>
        </p:grpSpPr>
        <p:sp>
          <p:nvSpPr>
            <p:cNvPr id="266" name="Rectangle 265"/>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7" name="TextBox 266"/>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68" name="Rectangle 267"/>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9" name="Group 268"/>
          <p:cNvGrpSpPr/>
          <p:nvPr/>
        </p:nvGrpSpPr>
        <p:grpSpPr>
          <a:xfrm>
            <a:off x="2514600" y="5486400"/>
            <a:ext cx="2286000" cy="381000"/>
            <a:chOff x="1219200" y="1143000"/>
            <a:chExt cx="2286000" cy="381000"/>
          </a:xfrm>
        </p:grpSpPr>
        <p:sp>
          <p:nvSpPr>
            <p:cNvPr id="270" name="Rectangle 26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1" name="TextBox 270"/>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72" name="Rectangle 27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3" name="Group 272"/>
          <p:cNvGrpSpPr/>
          <p:nvPr/>
        </p:nvGrpSpPr>
        <p:grpSpPr>
          <a:xfrm>
            <a:off x="4419600" y="5486400"/>
            <a:ext cx="2286000" cy="381000"/>
            <a:chOff x="3124200" y="1143000"/>
            <a:chExt cx="2286000" cy="381000"/>
          </a:xfrm>
        </p:grpSpPr>
        <p:sp>
          <p:nvSpPr>
            <p:cNvPr id="274" name="Rectangle 27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5" name="TextBox 27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76" name="Rectangle 275"/>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7" name="Group 276"/>
          <p:cNvGrpSpPr/>
          <p:nvPr/>
        </p:nvGrpSpPr>
        <p:grpSpPr>
          <a:xfrm>
            <a:off x="2514600" y="6019800"/>
            <a:ext cx="2286000" cy="381000"/>
            <a:chOff x="1219200" y="1143000"/>
            <a:chExt cx="2286000" cy="381000"/>
          </a:xfrm>
        </p:grpSpPr>
        <p:sp>
          <p:nvSpPr>
            <p:cNvPr id="278" name="Rectangle 27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9" name="TextBox 27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80" name="Rectangle 27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81" name="Group 280"/>
          <p:cNvGrpSpPr/>
          <p:nvPr/>
        </p:nvGrpSpPr>
        <p:grpSpPr>
          <a:xfrm>
            <a:off x="4419600" y="6019800"/>
            <a:ext cx="2286000" cy="381000"/>
            <a:chOff x="3124200" y="1143000"/>
            <a:chExt cx="2286000" cy="381000"/>
          </a:xfrm>
        </p:grpSpPr>
        <p:sp>
          <p:nvSpPr>
            <p:cNvPr id="282" name="Rectangle 28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83" name="TextBox 28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84" name="Rectangle 283"/>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spTree>
    <p:extLst>
      <p:ext uri="{BB962C8B-B14F-4D97-AF65-F5344CB8AC3E}">
        <p14:creationId xmlns:p14="http://schemas.microsoft.com/office/powerpoint/2010/main" val="394963098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Types of Relationships</a:t>
            </a:r>
            <a:endParaRPr lang="en-US" dirty="0"/>
          </a:p>
        </p:txBody>
      </p:sp>
      <p:sp>
        <p:nvSpPr>
          <p:cNvPr id="4" name="Rectangle 7"/>
          <p:cNvSpPr>
            <a:spLocks noChangeArrowheads="1"/>
          </p:cNvSpPr>
          <p:nvPr/>
        </p:nvSpPr>
        <p:spPr bwMode="auto">
          <a:xfrm>
            <a:off x="6103938" y="4419600"/>
            <a:ext cx="1592262" cy="396875"/>
          </a:xfrm>
          <a:prstGeom prst="rect">
            <a:avLst/>
          </a:prstGeom>
          <a:noFill/>
          <a:ln w="9525">
            <a:noFill/>
            <a:miter lim="800000"/>
            <a:headEnd/>
            <a:tailEnd/>
          </a:ln>
        </p:spPr>
        <p:txBody>
          <a:bodyPr wrap="none" lIns="90488" tIns="44450" rIns="90488" bIns="44450">
            <a:spAutoFit/>
          </a:bodyPr>
          <a:lstStyle/>
          <a:p>
            <a:r>
              <a:rPr lang="en-US" sz="2000">
                <a:solidFill>
                  <a:schemeClr val="bg1"/>
                </a:solidFill>
              </a:rPr>
              <a:t>One-to-One</a:t>
            </a:r>
          </a:p>
        </p:txBody>
      </p:sp>
      <p:sp>
        <p:nvSpPr>
          <p:cNvPr id="5" name="Rectangle 22"/>
          <p:cNvSpPr>
            <a:spLocks noChangeArrowheads="1"/>
          </p:cNvSpPr>
          <p:nvPr/>
        </p:nvSpPr>
        <p:spPr bwMode="auto">
          <a:xfrm>
            <a:off x="3810000" y="4419600"/>
            <a:ext cx="1749425" cy="396875"/>
          </a:xfrm>
          <a:prstGeom prst="rect">
            <a:avLst/>
          </a:prstGeom>
          <a:noFill/>
          <a:ln w="9525">
            <a:noFill/>
            <a:miter lim="800000"/>
            <a:headEnd/>
            <a:tailEnd/>
          </a:ln>
        </p:spPr>
        <p:txBody>
          <a:bodyPr wrap="none" lIns="90488" tIns="44450" rIns="90488" bIns="44450">
            <a:spAutoFit/>
          </a:bodyPr>
          <a:lstStyle/>
          <a:p>
            <a:r>
              <a:rPr lang="en-US" sz="2000">
                <a:solidFill>
                  <a:schemeClr val="bg1"/>
                </a:solidFill>
              </a:rPr>
              <a:t>One-to-Many</a:t>
            </a:r>
          </a:p>
        </p:txBody>
      </p:sp>
      <p:sp>
        <p:nvSpPr>
          <p:cNvPr id="6" name="Rectangle 42"/>
          <p:cNvSpPr>
            <a:spLocks noChangeArrowheads="1"/>
          </p:cNvSpPr>
          <p:nvPr/>
        </p:nvSpPr>
        <p:spPr bwMode="auto">
          <a:xfrm>
            <a:off x="1524000" y="4432300"/>
            <a:ext cx="1905000" cy="393700"/>
          </a:xfrm>
          <a:prstGeom prst="rect">
            <a:avLst/>
          </a:prstGeom>
          <a:noFill/>
          <a:ln w="9525">
            <a:noFill/>
            <a:miter lim="800000"/>
            <a:headEnd/>
            <a:tailEnd/>
          </a:ln>
        </p:spPr>
        <p:txBody>
          <a:bodyPr lIns="90488" tIns="44450" rIns="90488" bIns="44450">
            <a:spAutoFit/>
          </a:bodyPr>
          <a:lstStyle/>
          <a:p>
            <a:pPr algn="ctr"/>
            <a:r>
              <a:rPr lang="en-US" sz="2000">
                <a:solidFill>
                  <a:schemeClr val="bg1"/>
                </a:solidFill>
              </a:rPr>
              <a:t>Many-to-Many</a:t>
            </a:r>
          </a:p>
        </p:txBody>
      </p:sp>
      <p:sp>
        <p:nvSpPr>
          <p:cNvPr id="7" name="Oval 9"/>
          <p:cNvSpPr>
            <a:spLocks noChangeArrowheads="1"/>
          </p:cNvSpPr>
          <p:nvPr/>
        </p:nvSpPr>
        <p:spPr bwMode="auto">
          <a:xfrm>
            <a:off x="1981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8" name="Oval 10"/>
          <p:cNvSpPr>
            <a:spLocks noChangeArrowheads="1"/>
          </p:cNvSpPr>
          <p:nvPr/>
        </p:nvSpPr>
        <p:spPr bwMode="auto">
          <a:xfrm>
            <a:off x="27432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9" name="Oval 11"/>
          <p:cNvSpPr>
            <a:spLocks noChangeArrowheads="1"/>
          </p:cNvSpPr>
          <p:nvPr/>
        </p:nvSpPr>
        <p:spPr bwMode="auto">
          <a:xfrm>
            <a:off x="1981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0" name="Oval 12"/>
          <p:cNvSpPr>
            <a:spLocks noChangeArrowheads="1"/>
          </p:cNvSpPr>
          <p:nvPr/>
        </p:nvSpPr>
        <p:spPr bwMode="auto">
          <a:xfrm>
            <a:off x="27432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1" name="Oval 13"/>
          <p:cNvSpPr>
            <a:spLocks noChangeArrowheads="1"/>
          </p:cNvSpPr>
          <p:nvPr/>
        </p:nvSpPr>
        <p:spPr bwMode="auto">
          <a:xfrm>
            <a:off x="1981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2" name="Oval 14"/>
          <p:cNvSpPr>
            <a:spLocks noChangeArrowheads="1"/>
          </p:cNvSpPr>
          <p:nvPr/>
        </p:nvSpPr>
        <p:spPr bwMode="auto">
          <a:xfrm>
            <a:off x="27432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3" name="Oval 15"/>
          <p:cNvSpPr>
            <a:spLocks noChangeArrowheads="1"/>
          </p:cNvSpPr>
          <p:nvPr/>
        </p:nvSpPr>
        <p:spPr bwMode="auto">
          <a:xfrm>
            <a:off x="1981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4" name="Oval 16"/>
          <p:cNvSpPr>
            <a:spLocks noChangeArrowheads="1"/>
          </p:cNvSpPr>
          <p:nvPr/>
        </p:nvSpPr>
        <p:spPr bwMode="auto">
          <a:xfrm>
            <a:off x="27432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5" name="Oval 17"/>
          <p:cNvSpPr>
            <a:spLocks noChangeArrowheads="1"/>
          </p:cNvSpPr>
          <p:nvPr/>
        </p:nvSpPr>
        <p:spPr bwMode="auto">
          <a:xfrm>
            <a:off x="1981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6" name="Oval 18"/>
          <p:cNvSpPr>
            <a:spLocks noChangeArrowheads="1"/>
          </p:cNvSpPr>
          <p:nvPr/>
        </p:nvSpPr>
        <p:spPr bwMode="auto">
          <a:xfrm>
            <a:off x="27432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7" name="Oval 19"/>
          <p:cNvSpPr>
            <a:spLocks noChangeArrowheads="1"/>
          </p:cNvSpPr>
          <p:nvPr/>
        </p:nvSpPr>
        <p:spPr bwMode="auto">
          <a:xfrm>
            <a:off x="1981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8" name="Oval 20"/>
          <p:cNvSpPr>
            <a:spLocks noChangeArrowheads="1"/>
          </p:cNvSpPr>
          <p:nvPr/>
        </p:nvSpPr>
        <p:spPr bwMode="auto">
          <a:xfrm>
            <a:off x="27432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19" name="Oval 21"/>
          <p:cNvSpPr>
            <a:spLocks noChangeArrowheads="1"/>
          </p:cNvSpPr>
          <p:nvPr/>
        </p:nvSpPr>
        <p:spPr bwMode="auto">
          <a:xfrm>
            <a:off x="4191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0" name="Oval 22"/>
          <p:cNvSpPr>
            <a:spLocks noChangeArrowheads="1"/>
          </p:cNvSpPr>
          <p:nvPr/>
        </p:nvSpPr>
        <p:spPr bwMode="auto">
          <a:xfrm>
            <a:off x="4953000"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1" name="Oval 24"/>
          <p:cNvSpPr>
            <a:spLocks noChangeArrowheads="1"/>
          </p:cNvSpPr>
          <p:nvPr/>
        </p:nvSpPr>
        <p:spPr bwMode="auto">
          <a:xfrm>
            <a:off x="4953000"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2" name="Oval 25"/>
          <p:cNvSpPr>
            <a:spLocks noChangeArrowheads="1"/>
          </p:cNvSpPr>
          <p:nvPr/>
        </p:nvSpPr>
        <p:spPr bwMode="auto">
          <a:xfrm>
            <a:off x="4191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3" name="Oval 26"/>
          <p:cNvSpPr>
            <a:spLocks noChangeArrowheads="1"/>
          </p:cNvSpPr>
          <p:nvPr/>
        </p:nvSpPr>
        <p:spPr bwMode="auto">
          <a:xfrm>
            <a:off x="4953000"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4" name="Oval 28"/>
          <p:cNvSpPr>
            <a:spLocks noChangeArrowheads="1"/>
          </p:cNvSpPr>
          <p:nvPr/>
        </p:nvSpPr>
        <p:spPr bwMode="auto">
          <a:xfrm>
            <a:off x="4953000"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5" name="Oval 29"/>
          <p:cNvSpPr>
            <a:spLocks noChangeArrowheads="1"/>
          </p:cNvSpPr>
          <p:nvPr/>
        </p:nvSpPr>
        <p:spPr bwMode="auto">
          <a:xfrm>
            <a:off x="4191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6" name="Oval 30"/>
          <p:cNvSpPr>
            <a:spLocks noChangeArrowheads="1"/>
          </p:cNvSpPr>
          <p:nvPr/>
        </p:nvSpPr>
        <p:spPr bwMode="auto">
          <a:xfrm>
            <a:off x="4953000"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7" name="Oval 32"/>
          <p:cNvSpPr>
            <a:spLocks noChangeArrowheads="1"/>
          </p:cNvSpPr>
          <p:nvPr/>
        </p:nvSpPr>
        <p:spPr bwMode="auto">
          <a:xfrm>
            <a:off x="4953000"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8" name="Oval 33"/>
          <p:cNvSpPr>
            <a:spLocks noChangeArrowheads="1"/>
          </p:cNvSpPr>
          <p:nvPr/>
        </p:nvSpPr>
        <p:spPr bwMode="auto">
          <a:xfrm>
            <a:off x="6408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29" name="Oval 34"/>
          <p:cNvSpPr>
            <a:spLocks noChangeArrowheads="1"/>
          </p:cNvSpPr>
          <p:nvPr/>
        </p:nvSpPr>
        <p:spPr bwMode="auto">
          <a:xfrm>
            <a:off x="7170738" y="2133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0" name="Oval 35"/>
          <p:cNvSpPr>
            <a:spLocks noChangeArrowheads="1"/>
          </p:cNvSpPr>
          <p:nvPr/>
        </p:nvSpPr>
        <p:spPr bwMode="auto">
          <a:xfrm>
            <a:off x="6408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1" name="Oval 36"/>
          <p:cNvSpPr>
            <a:spLocks noChangeArrowheads="1"/>
          </p:cNvSpPr>
          <p:nvPr/>
        </p:nvSpPr>
        <p:spPr bwMode="auto">
          <a:xfrm>
            <a:off x="7170738" y="2514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2" name="Oval 37"/>
          <p:cNvSpPr>
            <a:spLocks noChangeArrowheads="1"/>
          </p:cNvSpPr>
          <p:nvPr/>
        </p:nvSpPr>
        <p:spPr bwMode="auto">
          <a:xfrm>
            <a:off x="6408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3" name="Oval 38"/>
          <p:cNvSpPr>
            <a:spLocks noChangeArrowheads="1"/>
          </p:cNvSpPr>
          <p:nvPr/>
        </p:nvSpPr>
        <p:spPr bwMode="auto">
          <a:xfrm>
            <a:off x="7170738" y="2895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4" name="Oval 39"/>
          <p:cNvSpPr>
            <a:spLocks noChangeArrowheads="1"/>
          </p:cNvSpPr>
          <p:nvPr/>
        </p:nvSpPr>
        <p:spPr bwMode="auto">
          <a:xfrm>
            <a:off x="6408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5" name="Oval 40"/>
          <p:cNvSpPr>
            <a:spLocks noChangeArrowheads="1"/>
          </p:cNvSpPr>
          <p:nvPr/>
        </p:nvSpPr>
        <p:spPr bwMode="auto">
          <a:xfrm>
            <a:off x="7170738" y="3276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6" name="Oval 41"/>
          <p:cNvSpPr>
            <a:spLocks noChangeArrowheads="1"/>
          </p:cNvSpPr>
          <p:nvPr/>
        </p:nvSpPr>
        <p:spPr bwMode="auto">
          <a:xfrm>
            <a:off x="6408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7" name="Oval 42"/>
          <p:cNvSpPr>
            <a:spLocks noChangeArrowheads="1"/>
          </p:cNvSpPr>
          <p:nvPr/>
        </p:nvSpPr>
        <p:spPr bwMode="auto">
          <a:xfrm>
            <a:off x="7170738" y="3657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8" name="Oval 43"/>
          <p:cNvSpPr>
            <a:spLocks noChangeArrowheads="1"/>
          </p:cNvSpPr>
          <p:nvPr/>
        </p:nvSpPr>
        <p:spPr bwMode="auto">
          <a:xfrm>
            <a:off x="6408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sp>
        <p:nvSpPr>
          <p:cNvPr id="39" name="Oval 44"/>
          <p:cNvSpPr>
            <a:spLocks noChangeArrowheads="1"/>
          </p:cNvSpPr>
          <p:nvPr/>
        </p:nvSpPr>
        <p:spPr bwMode="auto">
          <a:xfrm>
            <a:off x="7170738" y="4038600"/>
            <a:ext cx="152400" cy="152400"/>
          </a:xfrm>
          <a:prstGeom prst="ellipse">
            <a:avLst/>
          </a:prstGeom>
          <a:solidFill>
            <a:schemeClr val="bg1"/>
          </a:solidFill>
          <a:ln w="9525" algn="ctr">
            <a:solidFill>
              <a:schemeClr val="bg1"/>
            </a:solidFill>
            <a:round/>
            <a:headEnd/>
            <a:tailEnd/>
          </a:ln>
        </p:spPr>
        <p:txBody>
          <a:bodyPr/>
          <a:lstStyle/>
          <a:p>
            <a:endParaRPr lang="en-US"/>
          </a:p>
        </p:txBody>
      </p:sp>
      <p:cxnSp>
        <p:nvCxnSpPr>
          <p:cNvPr id="40" name="Straight Connector 49"/>
          <p:cNvCxnSpPr>
            <a:cxnSpLocks noChangeShapeType="1"/>
            <a:stCxn id="7" idx="5"/>
            <a:endCxn id="12" idx="1"/>
          </p:cNvCxnSpPr>
          <p:nvPr/>
        </p:nvCxnSpPr>
        <p:spPr bwMode="auto">
          <a:xfrm rot="16200000" flipH="1">
            <a:off x="2111375" y="2263775"/>
            <a:ext cx="654050" cy="654050"/>
          </a:xfrm>
          <a:prstGeom prst="line">
            <a:avLst/>
          </a:prstGeom>
          <a:noFill/>
          <a:ln w="25400" algn="ctr">
            <a:solidFill>
              <a:schemeClr val="bg1"/>
            </a:solidFill>
            <a:round/>
            <a:headEnd/>
            <a:tailEnd/>
          </a:ln>
        </p:spPr>
      </p:cxnSp>
      <p:cxnSp>
        <p:nvCxnSpPr>
          <p:cNvPr id="41" name="Straight Connector 51"/>
          <p:cNvCxnSpPr>
            <a:cxnSpLocks noChangeShapeType="1"/>
            <a:stCxn id="7" idx="5"/>
            <a:endCxn id="10" idx="2"/>
          </p:cNvCxnSpPr>
          <p:nvPr/>
        </p:nvCxnSpPr>
        <p:spPr bwMode="auto">
          <a:xfrm rot="16200000" flipH="1">
            <a:off x="2263775" y="2111375"/>
            <a:ext cx="327025" cy="631825"/>
          </a:xfrm>
          <a:prstGeom prst="line">
            <a:avLst/>
          </a:prstGeom>
          <a:noFill/>
          <a:ln w="25400" algn="ctr">
            <a:solidFill>
              <a:schemeClr val="bg1"/>
            </a:solidFill>
            <a:round/>
            <a:headEnd/>
            <a:tailEnd/>
          </a:ln>
        </p:spPr>
      </p:cxnSp>
      <p:cxnSp>
        <p:nvCxnSpPr>
          <p:cNvPr id="42" name="Straight Connector 54"/>
          <p:cNvCxnSpPr>
            <a:cxnSpLocks noChangeShapeType="1"/>
            <a:stCxn id="7" idx="5"/>
            <a:endCxn id="14" idx="1"/>
          </p:cNvCxnSpPr>
          <p:nvPr/>
        </p:nvCxnSpPr>
        <p:spPr bwMode="auto">
          <a:xfrm rot="16200000" flipH="1">
            <a:off x="1920875" y="2454275"/>
            <a:ext cx="1035050" cy="654050"/>
          </a:xfrm>
          <a:prstGeom prst="line">
            <a:avLst/>
          </a:prstGeom>
          <a:noFill/>
          <a:ln w="25400" algn="ctr">
            <a:solidFill>
              <a:schemeClr val="bg1"/>
            </a:solidFill>
            <a:round/>
            <a:headEnd/>
            <a:tailEnd/>
          </a:ln>
        </p:spPr>
      </p:cxnSp>
      <p:cxnSp>
        <p:nvCxnSpPr>
          <p:cNvPr id="43" name="Straight Connector 57"/>
          <p:cNvCxnSpPr>
            <a:cxnSpLocks noChangeShapeType="1"/>
            <a:stCxn id="13" idx="6"/>
            <a:endCxn id="12" idx="2"/>
          </p:cNvCxnSpPr>
          <p:nvPr/>
        </p:nvCxnSpPr>
        <p:spPr bwMode="auto">
          <a:xfrm flipV="1">
            <a:off x="2133600" y="2971800"/>
            <a:ext cx="609600" cy="381000"/>
          </a:xfrm>
          <a:prstGeom prst="line">
            <a:avLst/>
          </a:prstGeom>
          <a:noFill/>
          <a:ln w="25400" algn="ctr">
            <a:solidFill>
              <a:schemeClr val="bg1"/>
            </a:solidFill>
            <a:round/>
            <a:headEnd/>
            <a:tailEnd/>
          </a:ln>
        </p:spPr>
      </p:cxnSp>
      <p:cxnSp>
        <p:nvCxnSpPr>
          <p:cNvPr id="44" name="Straight Connector 60"/>
          <p:cNvCxnSpPr>
            <a:cxnSpLocks noChangeShapeType="1"/>
            <a:stCxn id="17" idx="7"/>
            <a:endCxn id="12" idx="3"/>
          </p:cNvCxnSpPr>
          <p:nvPr/>
        </p:nvCxnSpPr>
        <p:spPr bwMode="auto">
          <a:xfrm rot="5400000" flipH="1" flipV="1">
            <a:off x="1920875" y="3216275"/>
            <a:ext cx="1035050" cy="654050"/>
          </a:xfrm>
          <a:prstGeom prst="line">
            <a:avLst/>
          </a:prstGeom>
          <a:noFill/>
          <a:ln w="25400" algn="ctr">
            <a:solidFill>
              <a:schemeClr val="bg1"/>
            </a:solidFill>
            <a:round/>
            <a:headEnd/>
            <a:tailEnd/>
          </a:ln>
        </p:spPr>
      </p:cxnSp>
      <p:cxnSp>
        <p:nvCxnSpPr>
          <p:cNvPr id="45" name="Straight Connector 64"/>
          <p:cNvCxnSpPr>
            <a:cxnSpLocks noChangeShapeType="1"/>
            <a:stCxn id="8" idx="3"/>
            <a:endCxn id="11" idx="6"/>
          </p:cNvCxnSpPr>
          <p:nvPr/>
        </p:nvCxnSpPr>
        <p:spPr bwMode="auto">
          <a:xfrm rot="5400000">
            <a:off x="2095500" y="2301875"/>
            <a:ext cx="708025" cy="631825"/>
          </a:xfrm>
          <a:prstGeom prst="line">
            <a:avLst/>
          </a:prstGeom>
          <a:noFill/>
          <a:ln w="25400" algn="ctr">
            <a:solidFill>
              <a:schemeClr val="bg1"/>
            </a:solidFill>
            <a:round/>
            <a:headEnd/>
            <a:tailEnd/>
          </a:ln>
        </p:spPr>
      </p:cxnSp>
      <p:cxnSp>
        <p:nvCxnSpPr>
          <p:cNvPr id="46" name="Straight Connector 67"/>
          <p:cNvCxnSpPr>
            <a:cxnSpLocks noChangeShapeType="1"/>
            <a:stCxn id="16" idx="1"/>
            <a:endCxn id="11" idx="6"/>
          </p:cNvCxnSpPr>
          <p:nvPr/>
        </p:nvCxnSpPr>
        <p:spPr bwMode="auto">
          <a:xfrm rot="16200000" flipV="1">
            <a:off x="2095500" y="3009900"/>
            <a:ext cx="708025" cy="631825"/>
          </a:xfrm>
          <a:prstGeom prst="line">
            <a:avLst/>
          </a:prstGeom>
          <a:noFill/>
          <a:ln w="25400" algn="ctr">
            <a:solidFill>
              <a:schemeClr val="bg1"/>
            </a:solidFill>
            <a:round/>
            <a:headEnd/>
            <a:tailEnd/>
          </a:ln>
        </p:spPr>
      </p:cxnSp>
      <p:cxnSp>
        <p:nvCxnSpPr>
          <p:cNvPr id="47" name="Straight Connector 70"/>
          <p:cNvCxnSpPr>
            <a:cxnSpLocks noChangeShapeType="1"/>
            <a:stCxn id="18" idx="1"/>
            <a:endCxn id="15" idx="6"/>
          </p:cNvCxnSpPr>
          <p:nvPr/>
        </p:nvCxnSpPr>
        <p:spPr bwMode="auto">
          <a:xfrm rot="16200000" flipV="1">
            <a:off x="2286000" y="3581400"/>
            <a:ext cx="327025" cy="631825"/>
          </a:xfrm>
          <a:prstGeom prst="line">
            <a:avLst/>
          </a:prstGeom>
          <a:noFill/>
          <a:ln w="25400" algn="ctr">
            <a:solidFill>
              <a:schemeClr val="bg1"/>
            </a:solidFill>
            <a:round/>
            <a:headEnd/>
            <a:tailEnd/>
          </a:ln>
        </p:spPr>
      </p:cxnSp>
      <p:cxnSp>
        <p:nvCxnSpPr>
          <p:cNvPr id="48" name="Straight Connector 74"/>
          <p:cNvCxnSpPr>
            <a:cxnSpLocks noChangeShapeType="1"/>
            <a:stCxn id="18" idx="1"/>
            <a:endCxn id="13" idx="6"/>
          </p:cNvCxnSpPr>
          <p:nvPr/>
        </p:nvCxnSpPr>
        <p:spPr bwMode="auto">
          <a:xfrm rot="16200000" flipV="1">
            <a:off x="2095500" y="3390900"/>
            <a:ext cx="708025" cy="631825"/>
          </a:xfrm>
          <a:prstGeom prst="line">
            <a:avLst/>
          </a:prstGeom>
          <a:noFill/>
          <a:ln w="25400" algn="ctr">
            <a:solidFill>
              <a:schemeClr val="bg1"/>
            </a:solidFill>
            <a:round/>
            <a:headEnd/>
            <a:tailEnd/>
          </a:ln>
        </p:spPr>
      </p:cxnSp>
      <p:cxnSp>
        <p:nvCxnSpPr>
          <p:cNvPr id="49" name="Straight Connector 77"/>
          <p:cNvCxnSpPr>
            <a:cxnSpLocks noChangeShapeType="1"/>
            <a:stCxn id="20" idx="2"/>
            <a:endCxn id="19" idx="6"/>
          </p:cNvCxnSpPr>
          <p:nvPr/>
        </p:nvCxnSpPr>
        <p:spPr bwMode="auto">
          <a:xfrm rot="10800000">
            <a:off x="4343400" y="2209800"/>
            <a:ext cx="609600" cy="1588"/>
          </a:xfrm>
          <a:prstGeom prst="line">
            <a:avLst/>
          </a:prstGeom>
          <a:noFill/>
          <a:ln w="25400" algn="ctr">
            <a:solidFill>
              <a:schemeClr val="bg1"/>
            </a:solidFill>
            <a:round/>
            <a:headEnd/>
            <a:tailEnd/>
          </a:ln>
        </p:spPr>
      </p:cxnSp>
      <p:cxnSp>
        <p:nvCxnSpPr>
          <p:cNvPr id="50" name="Straight Connector 80"/>
          <p:cNvCxnSpPr>
            <a:cxnSpLocks noChangeShapeType="1"/>
            <a:stCxn id="21" idx="1"/>
            <a:endCxn id="19" idx="6"/>
          </p:cNvCxnSpPr>
          <p:nvPr/>
        </p:nvCxnSpPr>
        <p:spPr bwMode="auto">
          <a:xfrm rot="16200000" flipV="1">
            <a:off x="4495800" y="2057400"/>
            <a:ext cx="327025" cy="631825"/>
          </a:xfrm>
          <a:prstGeom prst="line">
            <a:avLst/>
          </a:prstGeom>
          <a:noFill/>
          <a:ln w="25400" algn="ctr">
            <a:solidFill>
              <a:schemeClr val="bg1"/>
            </a:solidFill>
            <a:round/>
            <a:headEnd/>
            <a:tailEnd/>
          </a:ln>
        </p:spPr>
      </p:cxnSp>
      <p:cxnSp>
        <p:nvCxnSpPr>
          <p:cNvPr id="51" name="Straight Connector 89"/>
          <p:cNvCxnSpPr>
            <a:cxnSpLocks noChangeShapeType="1"/>
            <a:stCxn id="23" idx="2"/>
            <a:endCxn id="22" idx="6"/>
          </p:cNvCxnSpPr>
          <p:nvPr/>
        </p:nvCxnSpPr>
        <p:spPr bwMode="auto">
          <a:xfrm rot="10800000">
            <a:off x="4343400" y="2971800"/>
            <a:ext cx="609600" cy="1588"/>
          </a:xfrm>
          <a:prstGeom prst="line">
            <a:avLst/>
          </a:prstGeom>
          <a:noFill/>
          <a:ln w="25400" algn="ctr">
            <a:solidFill>
              <a:schemeClr val="bg1"/>
            </a:solidFill>
            <a:round/>
            <a:headEnd/>
            <a:tailEnd/>
          </a:ln>
        </p:spPr>
      </p:cxnSp>
      <p:cxnSp>
        <p:nvCxnSpPr>
          <p:cNvPr id="52" name="Straight Connector 94"/>
          <p:cNvCxnSpPr>
            <a:cxnSpLocks noChangeShapeType="1"/>
            <a:stCxn id="24" idx="1"/>
            <a:endCxn id="22" idx="5"/>
          </p:cNvCxnSpPr>
          <p:nvPr/>
        </p:nvCxnSpPr>
        <p:spPr bwMode="auto">
          <a:xfrm rot="16200000" flipV="1">
            <a:off x="4511675" y="2835275"/>
            <a:ext cx="273050" cy="654050"/>
          </a:xfrm>
          <a:prstGeom prst="line">
            <a:avLst/>
          </a:prstGeom>
          <a:noFill/>
          <a:ln w="25400" algn="ctr">
            <a:solidFill>
              <a:schemeClr val="bg1"/>
            </a:solidFill>
            <a:round/>
            <a:headEnd/>
            <a:tailEnd/>
          </a:ln>
        </p:spPr>
      </p:cxnSp>
      <p:cxnSp>
        <p:nvCxnSpPr>
          <p:cNvPr id="53" name="Straight Connector 97"/>
          <p:cNvCxnSpPr>
            <a:cxnSpLocks noChangeShapeType="1"/>
            <a:stCxn id="26" idx="1"/>
            <a:endCxn id="22" idx="5"/>
          </p:cNvCxnSpPr>
          <p:nvPr/>
        </p:nvCxnSpPr>
        <p:spPr bwMode="auto">
          <a:xfrm rot="16200000" flipV="1">
            <a:off x="4321175" y="3025775"/>
            <a:ext cx="654050" cy="654050"/>
          </a:xfrm>
          <a:prstGeom prst="line">
            <a:avLst/>
          </a:prstGeom>
          <a:noFill/>
          <a:ln w="25400" algn="ctr">
            <a:solidFill>
              <a:schemeClr val="bg1"/>
            </a:solidFill>
            <a:round/>
            <a:headEnd/>
            <a:tailEnd/>
          </a:ln>
        </p:spPr>
      </p:cxnSp>
      <p:cxnSp>
        <p:nvCxnSpPr>
          <p:cNvPr id="54" name="Straight Connector 104"/>
          <p:cNvCxnSpPr>
            <a:cxnSpLocks noChangeShapeType="1"/>
            <a:stCxn id="27" idx="1"/>
            <a:endCxn id="25" idx="5"/>
          </p:cNvCxnSpPr>
          <p:nvPr/>
        </p:nvCxnSpPr>
        <p:spPr bwMode="auto">
          <a:xfrm rot="16200000" flipV="1">
            <a:off x="4511675" y="3597275"/>
            <a:ext cx="273050" cy="654050"/>
          </a:xfrm>
          <a:prstGeom prst="line">
            <a:avLst/>
          </a:prstGeom>
          <a:noFill/>
          <a:ln w="25400" algn="ctr">
            <a:solidFill>
              <a:schemeClr val="bg1"/>
            </a:solidFill>
            <a:round/>
            <a:headEnd/>
            <a:tailEnd/>
          </a:ln>
        </p:spPr>
      </p:cxnSp>
      <p:cxnSp>
        <p:nvCxnSpPr>
          <p:cNvPr id="55" name="Straight Connector 108"/>
          <p:cNvCxnSpPr>
            <a:cxnSpLocks noChangeShapeType="1"/>
            <a:stCxn id="8" idx="3"/>
            <a:endCxn id="9" idx="7"/>
          </p:cNvCxnSpPr>
          <p:nvPr/>
        </p:nvCxnSpPr>
        <p:spPr bwMode="auto">
          <a:xfrm rot="5400000">
            <a:off x="2301875" y="2073275"/>
            <a:ext cx="273050" cy="654050"/>
          </a:xfrm>
          <a:prstGeom prst="line">
            <a:avLst/>
          </a:prstGeom>
          <a:noFill/>
          <a:ln w="25400" algn="ctr">
            <a:solidFill>
              <a:schemeClr val="bg1"/>
            </a:solidFill>
            <a:round/>
            <a:headEnd/>
            <a:tailEnd/>
          </a:ln>
        </p:spPr>
      </p:cxnSp>
      <p:cxnSp>
        <p:nvCxnSpPr>
          <p:cNvPr id="56" name="Straight Connector 113"/>
          <p:cNvCxnSpPr>
            <a:cxnSpLocks noChangeShapeType="1"/>
            <a:stCxn id="31" idx="1"/>
            <a:endCxn id="28" idx="6"/>
          </p:cNvCxnSpPr>
          <p:nvPr/>
        </p:nvCxnSpPr>
        <p:spPr bwMode="auto">
          <a:xfrm rot="16200000" flipV="1">
            <a:off x="6713538" y="2057400"/>
            <a:ext cx="327025" cy="631825"/>
          </a:xfrm>
          <a:prstGeom prst="line">
            <a:avLst/>
          </a:prstGeom>
          <a:noFill/>
          <a:ln w="25400" algn="ctr">
            <a:solidFill>
              <a:schemeClr val="bg1"/>
            </a:solidFill>
            <a:round/>
            <a:headEnd/>
            <a:tailEnd/>
          </a:ln>
        </p:spPr>
      </p:cxnSp>
      <p:cxnSp>
        <p:nvCxnSpPr>
          <p:cNvPr id="57" name="Straight Connector 116"/>
          <p:cNvCxnSpPr>
            <a:cxnSpLocks noChangeShapeType="1"/>
            <a:stCxn id="29" idx="3"/>
            <a:endCxn id="30" idx="7"/>
          </p:cNvCxnSpPr>
          <p:nvPr/>
        </p:nvCxnSpPr>
        <p:spPr bwMode="auto">
          <a:xfrm rot="5400000">
            <a:off x="6729413" y="2073275"/>
            <a:ext cx="273050" cy="654050"/>
          </a:xfrm>
          <a:prstGeom prst="line">
            <a:avLst/>
          </a:prstGeom>
          <a:noFill/>
          <a:ln w="25400" algn="ctr">
            <a:solidFill>
              <a:schemeClr val="bg1"/>
            </a:solidFill>
            <a:round/>
            <a:headEnd/>
            <a:tailEnd/>
          </a:ln>
        </p:spPr>
      </p:cxnSp>
      <p:cxnSp>
        <p:nvCxnSpPr>
          <p:cNvPr id="58" name="Straight Connector 120"/>
          <p:cNvCxnSpPr>
            <a:cxnSpLocks noChangeShapeType="1"/>
            <a:stCxn id="39" idx="1"/>
            <a:endCxn id="36" idx="6"/>
          </p:cNvCxnSpPr>
          <p:nvPr/>
        </p:nvCxnSpPr>
        <p:spPr bwMode="auto">
          <a:xfrm rot="16200000" flipV="1">
            <a:off x="6713538" y="3581400"/>
            <a:ext cx="327025" cy="631825"/>
          </a:xfrm>
          <a:prstGeom prst="line">
            <a:avLst/>
          </a:prstGeom>
          <a:noFill/>
          <a:ln w="25400" algn="ctr">
            <a:solidFill>
              <a:schemeClr val="bg1"/>
            </a:solidFill>
            <a:round/>
            <a:headEnd/>
            <a:tailEnd/>
          </a:ln>
        </p:spPr>
      </p:cxnSp>
      <p:cxnSp>
        <p:nvCxnSpPr>
          <p:cNvPr id="59" name="Straight Connector 123"/>
          <p:cNvCxnSpPr>
            <a:cxnSpLocks noChangeShapeType="1"/>
            <a:stCxn id="35" idx="2"/>
            <a:endCxn id="34" idx="6"/>
          </p:cNvCxnSpPr>
          <p:nvPr/>
        </p:nvCxnSpPr>
        <p:spPr bwMode="auto">
          <a:xfrm rot="10800000">
            <a:off x="6561138" y="3352800"/>
            <a:ext cx="609600" cy="1588"/>
          </a:xfrm>
          <a:prstGeom prst="line">
            <a:avLst/>
          </a:prstGeom>
          <a:noFill/>
          <a:ln w="25400" algn="ctr">
            <a:solidFill>
              <a:schemeClr val="bg1"/>
            </a:solidFill>
            <a:round/>
            <a:headEnd/>
            <a:tailEnd/>
          </a:ln>
        </p:spPr>
      </p:cxnSp>
      <p:cxnSp>
        <p:nvCxnSpPr>
          <p:cNvPr id="60" name="Straight Connector 127"/>
          <p:cNvCxnSpPr>
            <a:cxnSpLocks noChangeShapeType="1"/>
            <a:stCxn id="37" idx="1"/>
            <a:endCxn id="32" idx="5"/>
          </p:cNvCxnSpPr>
          <p:nvPr/>
        </p:nvCxnSpPr>
        <p:spPr bwMode="auto">
          <a:xfrm rot="16200000" flipV="1">
            <a:off x="6538913" y="3025775"/>
            <a:ext cx="654050" cy="654050"/>
          </a:xfrm>
          <a:prstGeom prst="line">
            <a:avLst/>
          </a:prstGeom>
          <a:noFill/>
          <a:ln w="25400" algn="ctr">
            <a:solidFill>
              <a:schemeClr val="bg1"/>
            </a:solidFill>
            <a:round/>
            <a:headEnd/>
            <a:tailEnd/>
          </a:ln>
        </p:spPr>
      </p:cxnSp>
      <p:cxnSp>
        <p:nvCxnSpPr>
          <p:cNvPr id="61" name="Straight Connector 130"/>
          <p:cNvCxnSpPr>
            <a:cxnSpLocks noChangeShapeType="1"/>
            <a:stCxn id="33" idx="3"/>
            <a:endCxn id="38" idx="7"/>
          </p:cNvCxnSpPr>
          <p:nvPr/>
        </p:nvCxnSpPr>
        <p:spPr bwMode="auto">
          <a:xfrm rot="5400000">
            <a:off x="6348413" y="3216275"/>
            <a:ext cx="1035050" cy="654050"/>
          </a:xfrm>
          <a:prstGeom prst="line">
            <a:avLst/>
          </a:prstGeom>
          <a:noFill/>
          <a:ln w="25400" algn="ctr">
            <a:solidFill>
              <a:schemeClr val="bg1"/>
            </a:solidFill>
            <a:round/>
            <a:headEnd/>
            <a:tailEnd/>
          </a:ln>
        </p:spPr>
      </p:cxnSp>
    </p:spTree>
    <p:extLst>
      <p:ext uri="{BB962C8B-B14F-4D97-AF65-F5344CB8AC3E}">
        <p14:creationId xmlns:p14="http://schemas.microsoft.com/office/powerpoint/2010/main" val="328193727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Join Algorithms in MapReduce</a:t>
            </a:r>
            <a:endParaRPr lang="en-US" dirty="0"/>
          </a:p>
        </p:txBody>
      </p:sp>
      <p:sp>
        <p:nvSpPr>
          <p:cNvPr id="3" name="Content Placeholder 2"/>
          <p:cNvSpPr>
            <a:spLocks noGrp="1"/>
          </p:cNvSpPr>
          <p:nvPr>
            <p:ph idx="1"/>
          </p:nvPr>
        </p:nvSpPr>
        <p:spPr/>
        <p:txBody>
          <a:bodyPr/>
          <a:lstStyle/>
          <a:p>
            <a:r>
              <a:rPr lang="en-US" dirty="0" smtClean="0"/>
              <a:t>Reduce-side join</a:t>
            </a:r>
          </a:p>
          <a:p>
            <a:r>
              <a:rPr lang="en-US" dirty="0" smtClean="0"/>
              <a:t>Map-side join</a:t>
            </a:r>
          </a:p>
          <a:p>
            <a:r>
              <a:rPr lang="en-US" dirty="0" smtClean="0"/>
              <a:t>In-memory join</a:t>
            </a:r>
          </a:p>
          <a:p>
            <a:pPr lvl="1"/>
            <a:r>
              <a:rPr lang="en-US" dirty="0" smtClean="0"/>
              <a:t>Striped variant</a:t>
            </a:r>
          </a:p>
          <a:p>
            <a:pPr lvl="1"/>
            <a:r>
              <a:rPr lang="en-US" dirty="0" err="1" smtClean="0"/>
              <a:t>Memcached</a:t>
            </a:r>
            <a:r>
              <a:rPr lang="en-US" dirty="0" smtClean="0"/>
              <a:t> variant</a:t>
            </a:r>
            <a:endParaRPr lang="en-US" dirty="0"/>
          </a:p>
        </p:txBody>
      </p:sp>
    </p:spTree>
    <p:extLst>
      <p:ext uri="{BB962C8B-B14F-4D97-AF65-F5344CB8AC3E}">
        <p14:creationId xmlns:p14="http://schemas.microsoft.com/office/powerpoint/2010/main" val="361949283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420469"/>
            <a:ext cx="9144000" cy="646331"/>
          </a:xfrm>
          <a:prstGeom prst="rect">
            <a:avLst/>
          </a:prstGeom>
          <a:noFill/>
          <a:ln>
            <a:noFill/>
          </a:ln>
        </p:spPr>
        <p:txBody>
          <a:bodyPr wrap="square" rtlCol="0">
            <a:spAutoFit/>
          </a:bodyPr>
          <a:lstStyle/>
          <a:p>
            <a:pPr algn="ctr"/>
            <a:r>
              <a:rPr lang="en-US" sz="3600" dirty="0" smtClean="0">
                <a:solidFill>
                  <a:srgbClr val="FFFFFF"/>
                </a:solidFill>
                <a:latin typeface="Gill Sans"/>
                <a:cs typeface="Gill Sans"/>
              </a:rPr>
              <a:t>“Today”</a:t>
            </a:r>
            <a:endParaRPr lang="en-US" sz="3600" dirty="0">
              <a:solidFill>
                <a:srgbClr val="FFFFFF"/>
              </a:solidFill>
              <a:latin typeface="Gill Sans"/>
              <a:cs typeface="Gill Sans"/>
            </a:endParaRPr>
          </a:p>
        </p:txBody>
      </p:sp>
      <p:sp>
        <p:nvSpPr>
          <p:cNvPr id="4" name="TextBox 3"/>
          <p:cNvSpPr txBox="1"/>
          <p:nvPr/>
        </p:nvSpPr>
        <p:spPr>
          <a:xfrm>
            <a:off x="0" y="2219980"/>
            <a:ext cx="9144000" cy="523220"/>
          </a:xfrm>
          <a:prstGeom prst="rect">
            <a:avLst/>
          </a:prstGeom>
          <a:noFill/>
          <a:ln>
            <a:noFill/>
          </a:ln>
        </p:spPr>
        <p:txBody>
          <a:bodyPr wrap="square" rtlCol="0">
            <a:spAutoFit/>
          </a:bodyPr>
          <a:lstStyle/>
          <a:p>
            <a:pPr algn="ctr"/>
            <a:r>
              <a:rPr lang="en-US" sz="2800" b="0" dirty="0">
                <a:solidFill>
                  <a:srgbClr val="FFFFFF"/>
                </a:solidFill>
                <a:latin typeface="Gill Sans"/>
                <a:cs typeface="Gill Sans"/>
              </a:rPr>
              <a:t>~</a:t>
            </a:r>
            <a:r>
              <a:rPr lang="en-US" sz="2800" b="0" dirty="0" smtClean="0">
                <a:solidFill>
                  <a:srgbClr val="FFFFFF"/>
                </a:solidFill>
                <a:latin typeface="Gill Sans"/>
                <a:cs typeface="Gill Sans"/>
              </a:rPr>
              <a:t>1400 people total</a:t>
            </a:r>
            <a:endParaRPr lang="en-US" sz="2800" b="0" dirty="0">
              <a:solidFill>
                <a:srgbClr val="FFFFFF"/>
              </a:solidFill>
              <a:latin typeface="Gill Sans"/>
              <a:cs typeface="Gill Sans"/>
            </a:endParaRPr>
          </a:p>
        </p:txBody>
      </p:sp>
      <p:sp>
        <p:nvSpPr>
          <p:cNvPr id="5" name="TextBox 4"/>
          <p:cNvSpPr txBox="1"/>
          <p:nvPr/>
        </p:nvSpPr>
        <p:spPr>
          <a:xfrm>
            <a:off x="0" y="2669977"/>
            <a:ext cx="9144000" cy="523220"/>
          </a:xfrm>
          <a:prstGeom prst="rect">
            <a:avLst/>
          </a:prstGeom>
          <a:noFill/>
          <a:ln>
            <a:noFill/>
          </a:ln>
        </p:spPr>
        <p:txBody>
          <a:bodyPr wrap="square" rtlCol="0">
            <a:spAutoFit/>
          </a:bodyPr>
          <a:lstStyle/>
          <a:p>
            <a:pPr algn="ctr"/>
            <a:r>
              <a:rPr lang="en-US" sz="2800" b="0" dirty="0" smtClean="0">
                <a:solidFill>
                  <a:srgbClr val="FFFFFF"/>
                </a:solidFill>
                <a:latin typeface="Gill Sans"/>
                <a:cs typeface="Gill Sans"/>
              </a:rPr>
              <a:t>10s of Ks of Hadoop nodes, multiple DCs</a:t>
            </a:r>
            <a:endParaRPr lang="en-US" sz="2800" b="0" dirty="0">
              <a:solidFill>
                <a:srgbClr val="FFFFFF"/>
              </a:solidFill>
              <a:latin typeface="Gill Sans"/>
              <a:cs typeface="Gill Sans"/>
            </a:endParaRPr>
          </a:p>
        </p:txBody>
      </p:sp>
      <p:sp>
        <p:nvSpPr>
          <p:cNvPr id="6" name="TextBox 5"/>
          <p:cNvSpPr txBox="1"/>
          <p:nvPr/>
        </p:nvSpPr>
        <p:spPr>
          <a:xfrm>
            <a:off x="0" y="3137357"/>
            <a:ext cx="9144000" cy="523220"/>
          </a:xfrm>
          <a:prstGeom prst="rect">
            <a:avLst/>
          </a:prstGeom>
          <a:noFill/>
          <a:ln>
            <a:noFill/>
          </a:ln>
        </p:spPr>
        <p:txBody>
          <a:bodyPr wrap="square" rtlCol="0">
            <a:spAutoFit/>
          </a:bodyPr>
          <a:lstStyle/>
          <a:p>
            <a:pPr algn="ctr"/>
            <a:r>
              <a:rPr lang="en-US" sz="2800" b="0" dirty="0" smtClean="0">
                <a:solidFill>
                  <a:srgbClr val="FFFFFF"/>
                </a:solidFill>
                <a:latin typeface="Gill Sans"/>
                <a:cs typeface="Gill Sans"/>
              </a:rPr>
              <a:t>10s of PBs total Hadoop DW capacity</a:t>
            </a:r>
            <a:endParaRPr lang="en-US" sz="2800" b="0" dirty="0">
              <a:solidFill>
                <a:srgbClr val="FFFFFF"/>
              </a:solidFill>
              <a:latin typeface="Gill Sans"/>
              <a:cs typeface="Gill Sans"/>
            </a:endParaRPr>
          </a:p>
        </p:txBody>
      </p:sp>
      <p:sp>
        <p:nvSpPr>
          <p:cNvPr id="7" name="TextBox 6"/>
          <p:cNvSpPr txBox="1"/>
          <p:nvPr/>
        </p:nvSpPr>
        <p:spPr>
          <a:xfrm>
            <a:off x="0" y="3601760"/>
            <a:ext cx="9144000" cy="523220"/>
          </a:xfrm>
          <a:prstGeom prst="rect">
            <a:avLst/>
          </a:prstGeom>
          <a:noFill/>
          <a:ln>
            <a:noFill/>
          </a:ln>
        </p:spPr>
        <p:txBody>
          <a:bodyPr wrap="square" rtlCol="0">
            <a:spAutoFit/>
          </a:bodyPr>
          <a:lstStyle/>
          <a:p>
            <a:pPr algn="ctr"/>
            <a:r>
              <a:rPr lang="en-US" sz="2800" b="0" dirty="0" smtClean="0">
                <a:solidFill>
                  <a:srgbClr val="FFFFFF"/>
                </a:solidFill>
                <a:latin typeface="Gill Sans"/>
                <a:cs typeface="Gill Sans"/>
              </a:rPr>
              <a:t>~100 TB ingest daily</a:t>
            </a:r>
            <a:endParaRPr lang="en-US" sz="2800" b="0" dirty="0">
              <a:solidFill>
                <a:srgbClr val="FFFFFF"/>
              </a:solidFill>
              <a:latin typeface="Gill Sans"/>
              <a:cs typeface="Gill Sans"/>
            </a:endParaRPr>
          </a:p>
        </p:txBody>
      </p:sp>
      <p:sp>
        <p:nvSpPr>
          <p:cNvPr id="8" name="TextBox 7"/>
          <p:cNvSpPr txBox="1"/>
          <p:nvPr/>
        </p:nvSpPr>
        <p:spPr>
          <a:xfrm>
            <a:off x="0" y="4058960"/>
            <a:ext cx="9144000" cy="523220"/>
          </a:xfrm>
          <a:prstGeom prst="rect">
            <a:avLst/>
          </a:prstGeom>
          <a:noFill/>
          <a:ln>
            <a:noFill/>
          </a:ln>
        </p:spPr>
        <p:txBody>
          <a:bodyPr wrap="square" rtlCol="0">
            <a:spAutoFit/>
          </a:bodyPr>
          <a:lstStyle/>
          <a:p>
            <a:pPr algn="ctr"/>
            <a:r>
              <a:rPr lang="en-US" sz="2800" b="0" dirty="0" smtClean="0">
                <a:solidFill>
                  <a:srgbClr val="FFFFFF"/>
                </a:solidFill>
                <a:latin typeface="Gill Sans"/>
                <a:cs typeface="Gill Sans"/>
              </a:rPr>
              <a:t>dozens of teams use Hadoop daily</a:t>
            </a:r>
            <a:endParaRPr lang="en-US" sz="2800" b="0" dirty="0">
              <a:solidFill>
                <a:srgbClr val="FFFFFF"/>
              </a:solidFill>
              <a:latin typeface="Gill Sans"/>
              <a:cs typeface="Gill Sans"/>
            </a:endParaRPr>
          </a:p>
        </p:txBody>
      </p:sp>
      <p:sp>
        <p:nvSpPr>
          <p:cNvPr id="9" name="TextBox 8"/>
          <p:cNvSpPr txBox="1"/>
          <p:nvPr/>
        </p:nvSpPr>
        <p:spPr>
          <a:xfrm>
            <a:off x="0" y="4505980"/>
            <a:ext cx="9144000" cy="523220"/>
          </a:xfrm>
          <a:prstGeom prst="rect">
            <a:avLst/>
          </a:prstGeom>
          <a:noFill/>
          <a:ln>
            <a:noFill/>
          </a:ln>
        </p:spPr>
        <p:txBody>
          <a:bodyPr wrap="square" rtlCol="0">
            <a:spAutoFit/>
          </a:bodyPr>
          <a:lstStyle/>
          <a:p>
            <a:pPr algn="ctr"/>
            <a:r>
              <a:rPr lang="en-US" sz="2800" b="0" dirty="0" smtClean="0">
                <a:solidFill>
                  <a:srgbClr val="FFFFFF"/>
                </a:solidFill>
                <a:latin typeface="Gill Sans"/>
                <a:cs typeface="Gill Sans"/>
              </a:rPr>
              <a:t>10s of Ks of Hadoop jobs daily</a:t>
            </a:r>
            <a:endParaRPr lang="en-US" sz="2800" b="0" dirty="0">
              <a:solidFill>
                <a:srgbClr val="FFFFFF"/>
              </a:solidFill>
              <a:latin typeface="Gill Sans"/>
              <a:cs typeface="Gill Sans"/>
            </a:endParaRPr>
          </a:p>
        </p:txBody>
      </p:sp>
    </p:spTree>
    <p:extLst>
      <p:ext uri="{BB962C8B-B14F-4D97-AF65-F5344CB8AC3E}">
        <p14:creationId xmlns:p14="http://schemas.microsoft.com/office/powerpoint/2010/main" val="305266495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p:bldP spid="6" grpId="0"/>
      <p:bldP spid="7" grpId="0"/>
      <p:bldP spid="8" grpId="0"/>
      <p:bldP spid="9"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a:t>
            </a:r>
            <a:endParaRPr lang="en-US" dirty="0"/>
          </a:p>
        </p:txBody>
      </p:sp>
      <p:sp>
        <p:nvSpPr>
          <p:cNvPr id="3" name="Content Placeholder 2"/>
          <p:cNvSpPr>
            <a:spLocks noGrp="1"/>
          </p:cNvSpPr>
          <p:nvPr>
            <p:ph idx="1"/>
          </p:nvPr>
        </p:nvSpPr>
        <p:spPr/>
        <p:txBody>
          <a:bodyPr/>
          <a:lstStyle/>
          <a:p>
            <a:r>
              <a:rPr lang="en-US" dirty="0" smtClean="0"/>
              <a:t>Basic idea: group by join key</a:t>
            </a:r>
          </a:p>
          <a:p>
            <a:pPr lvl="1"/>
            <a:r>
              <a:rPr lang="en-US" dirty="0" smtClean="0"/>
              <a:t>Map over both sets of </a:t>
            </a:r>
            <a:r>
              <a:rPr lang="en-US" dirty="0" err="1" smtClean="0"/>
              <a:t>tuples</a:t>
            </a:r>
            <a:endParaRPr lang="en-US" dirty="0" smtClean="0"/>
          </a:p>
          <a:p>
            <a:pPr lvl="1"/>
            <a:r>
              <a:rPr lang="en-US" dirty="0" smtClean="0"/>
              <a:t>Emit </a:t>
            </a:r>
            <a:r>
              <a:rPr lang="en-US" dirty="0" err="1" smtClean="0"/>
              <a:t>tuple</a:t>
            </a:r>
            <a:r>
              <a:rPr lang="en-US" dirty="0" smtClean="0"/>
              <a:t> as value with join key as the intermediate key</a:t>
            </a:r>
          </a:p>
          <a:p>
            <a:pPr lvl="1"/>
            <a:r>
              <a:rPr lang="en-US" dirty="0" smtClean="0"/>
              <a:t>Execution framework brings together </a:t>
            </a:r>
            <a:r>
              <a:rPr lang="en-US" dirty="0" err="1" smtClean="0"/>
              <a:t>tuples</a:t>
            </a:r>
            <a:r>
              <a:rPr lang="en-US" dirty="0" smtClean="0"/>
              <a:t> sharing the same key</a:t>
            </a:r>
          </a:p>
          <a:p>
            <a:pPr lvl="1"/>
            <a:r>
              <a:rPr lang="en-US" dirty="0" smtClean="0"/>
              <a:t>Perform actual join in reducer</a:t>
            </a:r>
          </a:p>
          <a:p>
            <a:pPr lvl="1"/>
            <a:r>
              <a:rPr lang="en-US" dirty="0" smtClean="0"/>
              <a:t>Similar to a “sort-merge join” in database terminology</a:t>
            </a:r>
          </a:p>
          <a:p>
            <a:r>
              <a:rPr lang="en-US" dirty="0" smtClean="0"/>
              <a:t>Two variants</a:t>
            </a:r>
          </a:p>
          <a:p>
            <a:pPr lvl="1"/>
            <a:r>
              <a:rPr lang="en-US" dirty="0" smtClean="0"/>
              <a:t>1-to-1 joins</a:t>
            </a:r>
          </a:p>
          <a:p>
            <a:pPr lvl="1"/>
            <a:r>
              <a:rPr lang="en-US" dirty="0" smtClean="0"/>
              <a:t>1-to-many and many-to-many joins</a:t>
            </a:r>
          </a:p>
          <a:p>
            <a:pPr lvl="1"/>
            <a:endParaRPr lang="en-US" dirty="0"/>
          </a:p>
        </p:txBody>
      </p:sp>
    </p:spTree>
    <p:extLst>
      <p:ext uri="{BB962C8B-B14F-4D97-AF65-F5344CB8AC3E}">
        <p14:creationId xmlns:p14="http://schemas.microsoft.com/office/powerpoint/2010/main" val="27475829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Reduce-side Join: 1-to-1</a:t>
            </a:r>
            <a:endParaRPr lang="en-US" dirty="0"/>
          </a:p>
        </p:txBody>
      </p:sp>
      <p:grpSp>
        <p:nvGrpSpPr>
          <p:cNvPr id="5" name="Group 4"/>
          <p:cNvGrpSpPr/>
          <p:nvPr/>
        </p:nvGrpSpPr>
        <p:grpSpPr>
          <a:xfrm>
            <a:off x="1143000" y="1828800"/>
            <a:ext cx="2286000" cy="381000"/>
            <a:chOff x="1219200" y="1143000"/>
            <a:chExt cx="2286000" cy="381000"/>
          </a:xfrm>
        </p:grpSpPr>
        <p:sp>
          <p:nvSpPr>
            <p:cNvPr id="6" name="Rectangle 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 name="TextBox 6"/>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8" name="Rectangle 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9" name="Group 8"/>
          <p:cNvGrpSpPr/>
          <p:nvPr/>
        </p:nvGrpSpPr>
        <p:grpSpPr>
          <a:xfrm>
            <a:off x="1143000" y="2286000"/>
            <a:ext cx="2286000" cy="381000"/>
            <a:chOff x="1219200" y="1143000"/>
            <a:chExt cx="2286000" cy="381000"/>
          </a:xfrm>
        </p:grpSpPr>
        <p:sp>
          <p:nvSpPr>
            <p:cNvPr id="10" name="Rectangle 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1" name="TextBox 10"/>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2" name="Rectangle 11"/>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3" name="Group 12"/>
          <p:cNvGrpSpPr/>
          <p:nvPr/>
        </p:nvGrpSpPr>
        <p:grpSpPr>
          <a:xfrm>
            <a:off x="1143000" y="2743200"/>
            <a:ext cx="2286000" cy="381000"/>
            <a:chOff x="2667000" y="1143000"/>
            <a:chExt cx="2286000" cy="381000"/>
          </a:xfrm>
        </p:grpSpPr>
        <p:sp>
          <p:nvSpPr>
            <p:cNvPr id="14" name="Rectangle 1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5" name="TextBox 14"/>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6" name="Rectangle 1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7" name="Group 16"/>
          <p:cNvGrpSpPr/>
          <p:nvPr/>
        </p:nvGrpSpPr>
        <p:grpSpPr>
          <a:xfrm>
            <a:off x="1143000" y="3200400"/>
            <a:ext cx="2286000" cy="381000"/>
            <a:chOff x="2667000" y="1143000"/>
            <a:chExt cx="2286000" cy="381000"/>
          </a:xfrm>
        </p:grpSpPr>
        <p:sp>
          <p:nvSpPr>
            <p:cNvPr id="18" name="Rectangle 1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9" name="TextBox 18"/>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0" name="Rectangle 1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21" name="Right Arrow 20"/>
          <p:cNvSpPr/>
          <p:nvPr/>
        </p:nvSpPr>
        <p:spPr bwMode="auto">
          <a:xfrm>
            <a:off x="3723736" y="2438400"/>
            <a:ext cx="1076864" cy="533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23" name="Rectangle 22"/>
          <p:cNvSpPr/>
          <p:nvPr/>
        </p:nvSpPr>
        <p:spPr>
          <a:xfrm>
            <a:off x="6248400" y="1828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TextBox 23"/>
          <p:cNvSpPr txBox="1"/>
          <p:nvPr/>
        </p:nvSpPr>
        <p:spPr>
          <a:xfrm>
            <a:off x="5791200" y="18288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25" name="Rectangle 24"/>
          <p:cNvSpPr/>
          <p:nvPr/>
        </p:nvSpPr>
        <p:spPr>
          <a:xfrm>
            <a:off x="5105400" y="1828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7" name="Rectangle 26"/>
          <p:cNvSpPr/>
          <p:nvPr/>
        </p:nvSpPr>
        <p:spPr>
          <a:xfrm>
            <a:off x="6248400"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5791200" y="2286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29" name="Rectangle 28"/>
          <p:cNvSpPr/>
          <p:nvPr/>
        </p:nvSpPr>
        <p:spPr>
          <a:xfrm>
            <a:off x="5105400" y="2286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1" name="Rectangle 30"/>
          <p:cNvSpPr/>
          <p:nvPr/>
        </p:nvSpPr>
        <p:spPr>
          <a:xfrm>
            <a:off x="6248400" y="2743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2" name="TextBox 31"/>
          <p:cNvSpPr txBox="1"/>
          <p:nvPr/>
        </p:nvSpPr>
        <p:spPr>
          <a:xfrm>
            <a:off x="5791200" y="2743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33" name="Rectangle 32"/>
          <p:cNvSpPr/>
          <p:nvPr/>
        </p:nvSpPr>
        <p:spPr>
          <a:xfrm>
            <a:off x="5105400" y="2743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5" name="Rectangle 34"/>
          <p:cNvSpPr/>
          <p:nvPr/>
        </p:nvSpPr>
        <p:spPr>
          <a:xfrm>
            <a:off x="6248400" y="3200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5791200" y="3200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7" name="Rectangle 36"/>
          <p:cNvSpPr/>
          <p:nvPr/>
        </p:nvSpPr>
        <p:spPr>
          <a:xfrm>
            <a:off x="5105400" y="3200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8" name="TextBox 37"/>
          <p:cNvSpPr txBox="1"/>
          <p:nvPr/>
        </p:nvSpPr>
        <p:spPr>
          <a:xfrm>
            <a:off x="4953000" y="14478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39" name="TextBox 38"/>
          <p:cNvSpPr txBox="1"/>
          <p:nvPr/>
        </p:nvSpPr>
        <p:spPr>
          <a:xfrm>
            <a:off x="6187739" y="14478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40" name="TextBox 39"/>
          <p:cNvSpPr txBox="1"/>
          <p:nvPr/>
        </p:nvSpPr>
        <p:spPr>
          <a:xfrm>
            <a:off x="533400" y="1066800"/>
            <a:ext cx="851315"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Map</a:t>
            </a:r>
            <a:endParaRPr lang="en-US" sz="2400" kern="0" baseline="-25000" dirty="0" smtClean="0">
              <a:solidFill>
                <a:schemeClr val="bg1"/>
              </a:solidFill>
              <a:latin typeface="Gill Sans"/>
              <a:cs typeface="Gill Sans"/>
            </a:endParaRPr>
          </a:p>
        </p:txBody>
      </p:sp>
      <p:sp>
        <p:nvSpPr>
          <p:cNvPr id="41" name="Rectangle 40"/>
          <p:cNvSpPr/>
          <p:nvPr/>
        </p:nvSpPr>
        <p:spPr>
          <a:xfrm>
            <a:off x="2438400" y="5105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2" name="TextBox 41"/>
          <p:cNvSpPr txBox="1"/>
          <p:nvPr/>
        </p:nvSpPr>
        <p:spPr>
          <a:xfrm>
            <a:off x="1981200" y="51054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3" name="Rectangle 42"/>
          <p:cNvSpPr/>
          <p:nvPr/>
        </p:nvSpPr>
        <p:spPr>
          <a:xfrm>
            <a:off x="1295400" y="5105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4" name="Rectangle 43"/>
          <p:cNvSpPr/>
          <p:nvPr/>
        </p:nvSpPr>
        <p:spPr>
          <a:xfrm>
            <a:off x="4419600" y="55626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5" name="TextBox 44"/>
          <p:cNvSpPr txBox="1"/>
          <p:nvPr/>
        </p:nvSpPr>
        <p:spPr>
          <a:xfrm>
            <a:off x="3962400" y="55626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46" name="Rectangle 45"/>
          <p:cNvSpPr/>
          <p:nvPr/>
        </p:nvSpPr>
        <p:spPr>
          <a:xfrm>
            <a:off x="1295400" y="5562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7" name="Rectangle 46"/>
          <p:cNvSpPr/>
          <p:nvPr/>
        </p:nvSpPr>
        <p:spPr>
          <a:xfrm>
            <a:off x="44196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39624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50" name="Rectangle 49"/>
          <p:cNvSpPr/>
          <p:nvPr/>
        </p:nvSpPr>
        <p:spPr>
          <a:xfrm>
            <a:off x="2438400" y="55626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1" name="TextBox 50"/>
          <p:cNvSpPr txBox="1"/>
          <p:nvPr/>
        </p:nvSpPr>
        <p:spPr>
          <a:xfrm>
            <a:off x="1981200" y="55626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53" name="TextBox 52"/>
          <p:cNvSpPr txBox="1"/>
          <p:nvPr/>
        </p:nvSpPr>
        <p:spPr>
          <a:xfrm>
            <a:off x="1143000" y="47244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54" name="TextBox 53"/>
          <p:cNvSpPr txBox="1"/>
          <p:nvPr/>
        </p:nvSpPr>
        <p:spPr>
          <a:xfrm>
            <a:off x="2377739" y="47244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55" name="TextBox 54"/>
          <p:cNvSpPr txBox="1"/>
          <p:nvPr/>
        </p:nvSpPr>
        <p:spPr>
          <a:xfrm>
            <a:off x="533400" y="4038600"/>
            <a:ext cx="1331164"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Reduce</a:t>
            </a:r>
            <a:endParaRPr lang="en-US" sz="2400" kern="0" baseline="-25000" dirty="0" smtClean="0">
              <a:solidFill>
                <a:schemeClr val="bg1"/>
              </a:solidFill>
              <a:latin typeface="Gill Sans"/>
              <a:cs typeface="Gill Sans"/>
            </a:endParaRPr>
          </a:p>
        </p:txBody>
      </p:sp>
      <p:sp>
        <p:nvSpPr>
          <p:cNvPr id="56" name="TextBox 55"/>
          <p:cNvSpPr txBox="1"/>
          <p:nvPr/>
        </p:nvSpPr>
        <p:spPr>
          <a:xfrm>
            <a:off x="2430644" y="5986046"/>
            <a:ext cx="4864771" cy="369332"/>
          </a:xfrm>
          <a:prstGeom prst="rect">
            <a:avLst/>
          </a:prstGeom>
          <a:noFill/>
        </p:spPr>
        <p:txBody>
          <a:bodyPr wrap="none" rtlCol="0">
            <a:spAutoFit/>
          </a:bodyPr>
          <a:lstStyle/>
          <a:p>
            <a:r>
              <a:rPr lang="en-US" sz="1800" b="0" dirty="0" smtClean="0">
                <a:solidFill>
                  <a:srgbClr val="FF0000"/>
                </a:solidFill>
                <a:latin typeface="Gill Sans"/>
                <a:cs typeface="Gill Sans"/>
              </a:rPr>
              <a:t>Note: no guarantee if R is going to come first or S</a:t>
            </a:r>
            <a:endParaRPr lang="en-US" sz="1800" b="0" dirty="0">
              <a:solidFill>
                <a:srgbClr val="FF0000"/>
              </a:solidFill>
              <a:latin typeface="Gill Sans"/>
              <a:cs typeface="Gill Sans"/>
            </a:endParaRPr>
          </a:p>
        </p:txBody>
      </p:sp>
    </p:spTree>
    <p:extLst>
      <p:ext uri="{BB962C8B-B14F-4D97-AF65-F5344CB8AC3E}">
        <p14:creationId xmlns:p14="http://schemas.microsoft.com/office/powerpoint/2010/main" val="3506822008"/>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55"/>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50"/>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1"/>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3"/>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4"/>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5" grpId="0" animBg="1"/>
      <p:bldP spid="27" grpId="0" animBg="1"/>
      <p:bldP spid="28" grpId="0"/>
      <p:bldP spid="29" grpId="0" animBg="1"/>
      <p:bldP spid="31" grpId="0" animBg="1"/>
      <p:bldP spid="32" grpId="0"/>
      <p:bldP spid="33" grpId="0" animBg="1"/>
      <p:bldP spid="35" grpId="0" animBg="1"/>
      <p:bldP spid="36" grpId="0"/>
      <p:bldP spid="37" grpId="0" animBg="1"/>
      <p:bldP spid="38" grpId="0"/>
      <p:bldP spid="39" grpId="0"/>
      <p:bldP spid="40" grpId="0"/>
      <p:bldP spid="41" grpId="0" animBg="1"/>
      <p:bldP spid="42" grpId="0"/>
      <p:bldP spid="43" grpId="0" animBg="1"/>
      <p:bldP spid="44" grpId="0" animBg="1"/>
      <p:bldP spid="45" grpId="0"/>
      <p:bldP spid="46" grpId="0" animBg="1"/>
      <p:bldP spid="47" grpId="0" animBg="1"/>
      <p:bldP spid="48" grpId="0"/>
      <p:bldP spid="50" grpId="0" animBg="1"/>
      <p:bldP spid="51" grpId="0"/>
      <p:bldP spid="53" grpId="0"/>
      <p:bldP spid="54" grpId="0"/>
      <p:bldP spid="55" grpId="0"/>
      <p:bldP spid="5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Reduce-side Join: 1-to-many</a:t>
            </a:r>
            <a:endParaRPr lang="en-US" dirty="0"/>
          </a:p>
        </p:txBody>
      </p:sp>
      <p:grpSp>
        <p:nvGrpSpPr>
          <p:cNvPr id="2" name="Group 4"/>
          <p:cNvGrpSpPr/>
          <p:nvPr/>
        </p:nvGrpSpPr>
        <p:grpSpPr>
          <a:xfrm>
            <a:off x="1143000" y="1828800"/>
            <a:ext cx="2286000" cy="381000"/>
            <a:chOff x="1219200" y="1143000"/>
            <a:chExt cx="2286000" cy="381000"/>
          </a:xfrm>
        </p:grpSpPr>
        <p:sp>
          <p:nvSpPr>
            <p:cNvPr id="6" name="Rectangle 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7" name="TextBox 6"/>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8" name="Rectangle 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5" name="Group 12"/>
          <p:cNvGrpSpPr/>
          <p:nvPr/>
        </p:nvGrpSpPr>
        <p:grpSpPr>
          <a:xfrm>
            <a:off x="1143000" y="2286000"/>
            <a:ext cx="2286000" cy="381000"/>
            <a:chOff x="2667000" y="1143000"/>
            <a:chExt cx="2286000" cy="381000"/>
          </a:xfrm>
        </p:grpSpPr>
        <p:sp>
          <p:nvSpPr>
            <p:cNvPr id="14" name="Rectangle 1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5" name="TextBox 14"/>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6" name="Rectangle 1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9" name="Group 16"/>
          <p:cNvGrpSpPr/>
          <p:nvPr/>
        </p:nvGrpSpPr>
        <p:grpSpPr>
          <a:xfrm>
            <a:off x="1143000" y="2743200"/>
            <a:ext cx="2286000" cy="381000"/>
            <a:chOff x="2667000" y="1143000"/>
            <a:chExt cx="2286000" cy="381000"/>
          </a:xfrm>
        </p:grpSpPr>
        <p:sp>
          <p:nvSpPr>
            <p:cNvPr id="18" name="Rectangle 1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9" name="TextBox 18"/>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0" name="Rectangle 1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21" name="Right Arrow 20"/>
          <p:cNvSpPr/>
          <p:nvPr/>
        </p:nvSpPr>
        <p:spPr bwMode="auto">
          <a:xfrm>
            <a:off x="3723736" y="2438400"/>
            <a:ext cx="1076864" cy="533400"/>
          </a:xfrm>
          <a:prstGeom prst="rightArrow">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23" name="Rectangle 22"/>
          <p:cNvSpPr/>
          <p:nvPr/>
        </p:nvSpPr>
        <p:spPr>
          <a:xfrm>
            <a:off x="6248400" y="1828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TextBox 23"/>
          <p:cNvSpPr txBox="1"/>
          <p:nvPr/>
        </p:nvSpPr>
        <p:spPr>
          <a:xfrm>
            <a:off x="5791200" y="18288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25" name="Rectangle 24"/>
          <p:cNvSpPr/>
          <p:nvPr/>
        </p:nvSpPr>
        <p:spPr>
          <a:xfrm>
            <a:off x="5105400" y="1828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7" name="Rectangle 26"/>
          <p:cNvSpPr/>
          <p:nvPr/>
        </p:nvSpPr>
        <p:spPr>
          <a:xfrm>
            <a:off x="6248400" y="2286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5791200" y="2286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9" name="Rectangle 28"/>
          <p:cNvSpPr/>
          <p:nvPr/>
        </p:nvSpPr>
        <p:spPr>
          <a:xfrm>
            <a:off x="510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1" name="Rectangle 30"/>
          <p:cNvSpPr/>
          <p:nvPr/>
        </p:nvSpPr>
        <p:spPr>
          <a:xfrm>
            <a:off x="6248400" y="2743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2" name="TextBox 31"/>
          <p:cNvSpPr txBox="1"/>
          <p:nvPr/>
        </p:nvSpPr>
        <p:spPr>
          <a:xfrm>
            <a:off x="5791200" y="2743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3" name="Rectangle 32"/>
          <p:cNvSpPr/>
          <p:nvPr/>
        </p:nvSpPr>
        <p:spPr>
          <a:xfrm>
            <a:off x="5105400" y="2743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5" name="Rectangle 34"/>
          <p:cNvSpPr/>
          <p:nvPr/>
        </p:nvSpPr>
        <p:spPr>
          <a:xfrm>
            <a:off x="6248400" y="3200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5791200" y="3200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37" name="Rectangle 36"/>
          <p:cNvSpPr/>
          <p:nvPr/>
        </p:nvSpPr>
        <p:spPr>
          <a:xfrm>
            <a:off x="5105400" y="3200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8" name="TextBox 37"/>
          <p:cNvSpPr txBox="1"/>
          <p:nvPr/>
        </p:nvSpPr>
        <p:spPr>
          <a:xfrm>
            <a:off x="4953000" y="14478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39" name="TextBox 38"/>
          <p:cNvSpPr txBox="1"/>
          <p:nvPr/>
        </p:nvSpPr>
        <p:spPr>
          <a:xfrm>
            <a:off x="6187739" y="14478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40" name="TextBox 39"/>
          <p:cNvSpPr txBox="1"/>
          <p:nvPr/>
        </p:nvSpPr>
        <p:spPr>
          <a:xfrm>
            <a:off x="533400" y="1066800"/>
            <a:ext cx="851315"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Map</a:t>
            </a:r>
            <a:endParaRPr lang="en-US" sz="2400" kern="0" baseline="-25000" dirty="0" smtClean="0">
              <a:solidFill>
                <a:schemeClr val="bg1"/>
              </a:solidFill>
              <a:latin typeface="Gill Sans"/>
              <a:cs typeface="Gill Sans"/>
            </a:endParaRPr>
          </a:p>
        </p:txBody>
      </p:sp>
      <p:sp>
        <p:nvSpPr>
          <p:cNvPr id="41" name="Rectangle 40"/>
          <p:cNvSpPr/>
          <p:nvPr/>
        </p:nvSpPr>
        <p:spPr>
          <a:xfrm>
            <a:off x="2438400" y="5105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2" name="TextBox 41"/>
          <p:cNvSpPr txBox="1"/>
          <p:nvPr/>
        </p:nvSpPr>
        <p:spPr>
          <a:xfrm>
            <a:off x="1981200" y="51054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43" name="Rectangle 42"/>
          <p:cNvSpPr/>
          <p:nvPr/>
        </p:nvSpPr>
        <p:spPr>
          <a:xfrm>
            <a:off x="1295400" y="5105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7" name="Rectangle 46"/>
          <p:cNvSpPr/>
          <p:nvPr/>
        </p:nvSpPr>
        <p:spPr>
          <a:xfrm>
            <a:off x="44196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8" name="TextBox 47"/>
          <p:cNvSpPr txBox="1"/>
          <p:nvPr/>
        </p:nvSpPr>
        <p:spPr>
          <a:xfrm>
            <a:off x="39624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53" name="TextBox 52"/>
          <p:cNvSpPr txBox="1"/>
          <p:nvPr/>
        </p:nvSpPr>
        <p:spPr>
          <a:xfrm>
            <a:off x="1143000" y="47244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54" name="TextBox 53"/>
          <p:cNvSpPr txBox="1"/>
          <p:nvPr/>
        </p:nvSpPr>
        <p:spPr>
          <a:xfrm>
            <a:off x="2377739" y="47244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55" name="TextBox 54"/>
          <p:cNvSpPr txBox="1"/>
          <p:nvPr/>
        </p:nvSpPr>
        <p:spPr>
          <a:xfrm>
            <a:off x="533400" y="4038600"/>
            <a:ext cx="1331164"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Reduce</a:t>
            </a:r>
            <a:endParaRPr lang="en-US" sz="2400" kern="0" baseline="-25000" dirty="0" smtClean="0">
              <a:solidFill>
                <a:schemeClr val="bg1"/>
              </a:solidFill>
              <a:latin typeface="Gill Sans"/>
              <a:cs typeface="Gill Sans"/>
            </a:endParaRPr>
          </a:p>
        </p:txBody>
      </p:sp>
      <p:grpSp>
        <p:nvGrpSpPr>
          <p:cNvPr id="49" name="Group 16"/>
          <p:cNvGrpSpPr/>
          <p:nvPr/>
        </p:nvGrpSpPr>
        <p:grpSpPr>
          <a:xfrm>
            <a:off x="1143000" y="3200400"/>
            <a:ext cx="2286000" cy="381000"/>
            <a:chOff x="2667000" y="1143000"/>
            <a:chExt cx="2286000" cy="381000"/>
          </a:xfrm>
        </p:grpSpPr>
        <p:sp>
          <p:nvSpPr>
            <p:cNvPr id="52" name="Rectangle 5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7" name="TextBox 56"/>
            <p:cNvSpPr txBox="1"/>
            <p:nvPr/>
          </p:nvSpPr>
          <p:spPr>
            <a:xfrm>
              <a:off x="2667000"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58" name="Rectangle 57"/>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sp>
        <p:nvSpPr>
          <p:cNvPr id="59" name="Rectangle 58"/>
          <p:cNvSpPr/>
          <p:nvPr/>
        </p:nvSpPr>
        <p:spPr>
          <a:xfrm>
            <a:off x="6477000" y="5105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0" name="TextBox 59"/>
          <p:cNvSpPr txBox="1"/>
          <p:nvPr/>
        </p:nvSpPr>
        <p:spPr>
          <a:xfrm>
            <a:off x="6019800" y="5105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61" name="TextBox 60"/>
          <p:cNvSpPr txBox="1"/>
          <p:nvPr/>
        </p:nvSpPr>
        <p:spPr>
          <a:xfrm>
            <a:off x="8061938" y="5105400"/>
            <a:ext cx="389850" cy="338554"/>
          </a:xfrm>
          <a:prstGeom prst="rect">
            <a:avLst/>
          </a:prstGeom>
          <a:noFill/>
        </p:spPr>
        <p:txBody>
          <a:bodyPr wrap="none" rtlCol="0">
            <a:spAutoFit/>
          </a:bodyPr>
          <a:lstStyle/>
          <a:p>
            <a:pPr lvl="0"/>
            <a:r>
              <a:rPr lang="en-US" b="0" kern="0" dirty="0" smtClean="0">
                <a:solidFill>
                  <a:schemeClr val="bg1"/>
                </a:solidFill>
                <a:latin typeface="Gill Sans"/>
                <a:cs typeface="Gill Sans"/>
              </a:rPr>
              <a:t>…</a:t>
            </a:r>
            <a:endParaRPr lang="en-US" b="0" kern="0" baseline="-25000" dirty="0" smtClean="0">
              <a:solidFill>
                <a:schemeClr val="bg1"/>
              </a:solidFill>
              <a:latin typeface="Gill Sans"/>
              <a:cs typeface="Gill Sans"/>
            </a:endParaRPr>
          </a:p>
        </p:txBody>
      </p:sp>
      <p:sp>
        <p:nvSpPr>
          <p:cNvPr id="56" name="TextBox 55"/>
          <p:cNvSpPr txBox="1"/>
          <p:nvPr/>
        </p:nvSpPr>
        <p:spPr>
          <a:xfrm rot="20989502">
            <a:off x="3162521" y="5582721"/>
            <a:ext cx="3987189" cy="523220"/>
          </a:xfrm>
          <a:prstGeom prst="rect">
            <a:avLst/>
          </a:prstGeom>
          <a:noFill/>
        </p:spPr>
        <p:txBody>
          <a:bodyPr wrap="none" rtlCol="0">
            <a:spAutoFit/>
          </a:bodyPr>
          <a:lstStyle/>
          <a:p>
            <a:r>
              <a:rPr lang="en-US" sz="2800" dirty="0" smtClean="0">
                <a:solidFill>
                  <a:srgbClr val="FF0000"/>
                </a:solidFill>
                <a:latin typeface="Gill Sans"/>
                <a:cs typeface="Gill Sans"/>
              </a:rPr>
              <a:t>What’s the problem?</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371022614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1"/>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3"/>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7"/>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8"/>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3"/>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5" presetClass="entr" presetSubtype="0" fill="hold" grpId="0" nodeType="clickEffect">
                                  <p:stCondLst>
                                    <p:cond delay="0"/>
                                  </p:stCondLst>
                                  <p:childTnLst>
                                    <p:set>
                                      <p:cBhvr>
                                        <p:cTn id="72" dur="1" fill="hold">
                                          <p:stCondLst>
                                            <p:cond delay="0"/>
                                          </p:stCondLst>
                                        </p:cTn>
                                        <p:tgtEl>
                                          <p:spTgt spid="56"/>
                                        </p:tgtEl>
                                        <p:attrNameLst>
                                          <p:attrName>style.visibility</p:attrName>
                                        </p:attrNameLst>
                                      </p:cBhvr>
                                      <p:to>
                                        <p:strVal val="visible"/>
                                      </p:to>
                                    </p:set>
                                    <p:anim calcmode="lin" valueType="num">
                                      <p:cBhvr>
                                        <p:cTn id="73" dur="1000" fill="hold"/>
                                        <p:tgtEl>
                                          <p:spTgt spid="56"/>
                                        </p:tgtEl>
                                        <p:attrNameLst>
                                          <p:attrName>ppt_w</p:attrName>
                                        </p:attrNameLst>
                                      </p:cBhvr>
                                      <p:tavLst>
                                        <p:tav tm="0">
                                          <p:val>
                                            <p:fltVal val="0"/>
                                          </p:val>
                                        </p:tav>
                                        <p:tav tm="100000">
                                          <p:val>
                                            <p:strVal val="#ppt_w"/>
                                          </p:val>
                                        </p:tav>
                                      </p:tavLst>
                                    </p:anim>
                                    <p:anim calcmode="lin" valueType="num">
                                      <p:cBhvr>
                                        <p:cTn id="74" dur="1000" fill="hold"/>
                                        <p:tgtEl>
                                          <p:spTgt spid="56"/>
                                        </p:tgtEl>
                                        <p:attrNameLst>
                                          <p:attrName>ppt_h</p:attrName>
                                        </p:attrNameLst>
                                      </p:cBhvr>
                                      <p:tavLst>
                                        <p:tav tm="0">
                                          <p:val>
                                            <p:fltVal val="0"/>
                                          </p:val>
                                        </p:tav>
                                        <p:tav tm="100000">
                                          <p:val>
                                            <p:strVal val="#ppt_h"/>
                                          </p:val>
                                        </p:tav>
                                      </p:tavLst>
                                    </p:anim>
                                    <p:anim calcmode="lin" valueType="num">
                                      <p:cBhvr>
                                        <p:cTn id="75" dur="1000" fill="hold"/>
                                        <p:tgtEl>
                                          <p:spTgt spid="56"/>
                                        </p:tgtEl>
                                        <p:attrNameLst>
                                          <p:attrName>ppt_x</p:attrName>
                                        </p:attrNameLst>
                                      </p:cBhvr>
                                      <p:tavLst>
                                        <p:tav tm="0" fmla="#ppt_x+(cos(-2*pi*(1-$))*-#ppt_x-sin(-2*pi*(1-$))*(1-#ppt_y))*(1-$)">
                                          <p:val>
                                            <p:fltVal val="0"/>
                                          </p:val>
                                        </p:tav>
                                        <p:tav tm="100000">
                                          <p:val>
                                            <p:fltVal val="1"/>
                                          </p:val>
                                        </p:tav>
                                      </p:tavLst>
                                    </p:anim>
                                    <p:anim calcmode="lin" valueType="num">
                                      <p:cBhvr>
                                        <p:cTn id="76" dur="1000" fill="hold"/>
                                        <p:tgtEl>
                                          <p:spTgt spid="56"/>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p:bldP spid="25" grpId="0" animBg="1"/>
      <p:bldP spid="27" grpId="0" animBg="1"/>
      <p:bldP spid="28" grpId="0"/>
      <p:bldP spid="29" grpId="0" animBg="1"/>
      <p:bldP spid="31" grpId="0" animBg="1"/>
      <p:bldP spid="32" grpId="0"/>
      <p:bldP spid="33" grpId="0" animBg="1"/>
      <p:bldP spid="35" grpId="0" animBg="1"/>
      <p:bldP spid="36" grpId="0"/>
      <p:bldP spid="37" grpId="0" animBg="1"/>
      <p:bldP spid="38" grpId="0"/>
      <p:bldP spid="39" grpId="0"/>
      <p:bldP spid="40" grpId="0"/>
      <p:bldP spid="41" grpId="0" animBg="1"/>
      <p:bldP spid="42" grpId="0"/>
      <p:bldP spid="43" grpId="0" animBg="1"/>
      <p:bldP spid="47" grpId="0" animBg="1"/>
      <p:bldP spid="48" grpId="0"/>
      <p:bldP spid="53" grpId="0"/>
      <p:bldP spid="54" grpId="0"/>
      <p:bldP spid="55" grpId="0"/>
      <p:bldP spid="59" grpId="0" animBg="1"/>
      <p:bldP spid="60" grpId="0"/>
      <p:bldP spid="61" grpId="0"/>
      <p:bldP spid="5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 V-to-K Conversion</a:t>
            </a:r>
            <a:endParaRPr lang="en-US" dirty="0"/>
          </a:p>
        </p:txBody>
      </p:sp>
      <p:sp>
        <p:nvSpPr>
          <p:cNvPr id="3" name="Rectangle 2"/>
          <p:cNvSpPr/>
          <p:nvPr/>
        </p:nvSpPr>
        <p:spPr>
          <a:xfrm>
            <a:off x="2673412"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 name="TextBox 3"/>
          <p:cNvSpPr txBox="1"/>
          <p:nvPr/>
        </p:nvSpPr>
        <p:spPr>
          <a:xfrm>
            <a:off x="1726116" y="2286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5" name="Rectangle 4"/>
          <p:cNvSpPr/>
          <p:nvPr/>
        </p:nvSpPr>
        <p:spPr>
          <a:xfrm>
            <a:off x="129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 name="Rectangle 5"/>
          <p:cNvSpPr/>
          <p:nvPr/>
        </p:nvSpPr>
        <p:spPr>
          <a:xfrm>
            <a:off x="2667000" y="2819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8" name="TextBox 7"/>
          <p:cNvSpPr txBox="1"/>
          <p:nvPr/>
        </p:nvSpPr>
        <p:spPr>
          <a:xfrm>
            <a:off x="1143000" y="19050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9" name="TextBox 8"/>
          <p:cNvSpPr txBox="1"/>
          <p:nvPr/>
        </p:nvSpPr>
        <p:spPr>
          <a:xfrm>
            <a:off x="2612751" y="19050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10" name="TextBox 9"/>
          <p:cNvSpPr txBox="1"/>
          <p:nvPr/>
        </p:nvSpPr>
        <p:spPr>
          <a:xfrm>
            <a:off x="533400" y="1219200"/>
            <a:ext cx="2115182"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In reducer…</a:t>
            </a:r>
            <a:endParaRPr lang="en-US" sz="2400" kern="0" baseline="-25000" dirty="0" smtClean="0">
              <a:solidFill>
                <a:schemeClr val="bg1"/>
              </a:solidFill>
              <a:latin typeface="Gill Sans"/>
              <a:cs typeface="Gill Sans"/>
            </a:endParaRPr>
          </a:p>
        </p:txBody>
      </p:sp>
      <p:sp>
        <p:nvSpPr>
          <p:cNvPr id="11" name="Rectangle 10"/>
          <p:cNvSpPr/>
          <p:nvPr/>
        </p:nvSpPr>
        <p:spPr>
          <a:xfrm>
            <a:off x="2667000" y="33528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4" name="TextBox 13"/>
          <p:cNvSpPr txBox="1"/>
          <p:nvPr/>
        </p:nvSpPr>
        <p:spPr>
          <a:xfrm>
            <a:off x="1726116" y="28194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5" name="Rectangle 14"/>
          <p:cNvSpPr/>
          <p:nvPr/>
        </p:nvSpPr>
        <p:spPr>
          <a:xfrm>
            <a:off x="1295400" y="2819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6" name="TextBox 15"/>
          <p:cNvSpPr txBox="1"/>
          <p:nvPr/>
        </p:nvSpPr>
        <p:spPr>
          <a:xfrm>
            <a:off x="1726116" y="33528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17" name="Rectangle 16"/>
          <p:cNvSpPr/>
          <p:nvPr/>
        </p:nvSpPr>
        <p:spPr>
          <a:xfrm>
            <a:off x="1295400" y="3352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8" name="TextBox 17"/>
          <p:cNvSpPr txBox="1"/>
          <p:nvPr/>
        </p:nvSpPr>
        <p:spPr>
          <a:xfrm>
            <a:off x="1726116" y="3886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19" name="Rectangle 18"/>
          <p:cNvSpPr/>
          <p:nvPr/>
        </p:nvSpPr>
        <p:spPr>
          <a:xfrm>
            <a:off x="1295400" y="3886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0" name="Rectangle 19"/>
          <p:cNvSpPr/>
          <p:nvPr/>
        </p:nvSpPr>
        <p:spPr>
          <a:xfrm>
            <a:off x="2667000" y="3886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Rectangle 20"/>
          <p:cNvSpPr/>
          <p:nvPr/>
        </p:nvSpPr>
        <p:spPr>
          <a:xfrm>
            <a:off x="2673412" y="44196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2" name="TextBox 21"/>
          <p:cNvSpPr txBox="1"/>
          <p:nvPr/>
        </p:nvSpPr>
        <p:spPr>
          <a:xfrm>
            <a:off x="1726116" y="44196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23" name="Rectangle 22"/>
          <p:cNvSpPr/>
          <p:nvPr/>
        </p:nvSpPr>
        <p:spPr>
          <a:xfrm>
            <a:off x="1295400" y="44196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4" name="Rectangle 23"/>
          <p:cNvSpPr/>
          <p:nvPr/>
        </p:nvSpPr>
        <p:spPr>
          <a:xfrm>
            <a:off x="2667000" y="495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Rectangle 24"/>
          <p:cNvSpPr/>
          <p:nvPr/>
        </p:nvSpPr>
        <p:spPr>
          <a:xfrm>
            <a:off x="2667000" y="54864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6" name="TextBox 25"/>
          <p:cNvSpPr txBox="1"/>
          <p:nvPr/>
        </p:nvSpPr>
        <p:spPr>
          <a:xfrm>
            <a:off x="1726116" y="495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27" name="Rectangle 26"/>
          <p:cNvSpPr/>
          <p:nvPr/>
        </p:nvSpPr>
        <p:spPr>
          <a:xfrm>
            <a:off x="1295400" y="495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8" name="TextBox 27"/>
          <p:cNvSpPr txBox="1"/>
          <p:nvPr/>
        </p:nvSpPr>
        <p:spPr>
          <a:xfrm>
            <a:off x="1726116" y="5486400"/>
            <a:ext cx="351378"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7</a:t>
            </a:r>
          </a:p>
        </p:txBody>
      </p:sp>
      <p:sp>
        <p:nvSpPr>
          <p:cNvPr id="29" name="Rectangle 28"/>
          <p:cNvSpPr/>
          <p:nvPr/>
        </p:nvSpPr>
        <p:spPr>
          <a:xfrm>
            <a:off x="1295400" y="5486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cxnSp>
        <p:nvCxnSpPr>
          <p:cNvPr id="34" name="Straight Arrow Connector 33"/>
          <p:cNvCxnSpPr/>
          <p:nvPr/>
        </p:nvCxnSpPr>
        <p:spPr bwMode="auto">
          <a:xfrm rot="10800000">
            <a:off x="4121212" y="2476500"/>
            <a:ext cx="52698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0" name="TextBox 39"/>
          <p:cNvSpPr txBox="1"/>
          <p:nvPr/>
        </p:nvSpPr>
        <p:spPr>
          <a:xfrm>
            <a:off x="4724400" y="2328446"/>
            <a:ext cx="3856119" cy="369332"/>
          </a:xfrm>
          <a:prstGeom prst="rect">
            <a:avLst/>
          </a:prstGeom>
          <a:noFill/>
        </p:spPr>
        <p:txBody>
          <a:bodyPr wrap="none" rtlCol="0">
            <a:spAutoFit/>
          </a:bodyPr>
          <a:lstStyle/>
          <a:p>
            <a:r>
              <a:rPr lang="en-US" sz="1800" b="0" dirty="0" smtClean="0">
                <a:solidFill>
                  <a:schemeClr val="bg1"/>
                </a:solidFill>
                <a:latin typeface="Gill Sans"/>
                <a:cs typeface="Gill Sans"/>
              </a:rPr>
              <a:t>New key encountered: hold in memory</a:t>
            </a:r>
            <a:endParaRPr lang="en-US" sz="1800" b="0" dirty="0">
              <a:solidFill>
                <a:schemeClr val="bg1"/>
              </a:solidFill>
              <a:latin typeface="Gill Sans"/>
              <a:cs typeface="Gill Sans"/>
            </a:endParaRPr>
          </a:p>
        </p:txBody>
      </p:sp>
      <p:cxnSp>
        <p:nvCxnSpPr>
          <p:cNvPr id="42" name="Straight Arrow Connector 41"/>
          <p:cNvCxnSpPr/>
          <p:nvPr/>
        </p:nvCxnSpPr>
        <p:spPr bwMode="auto">
          <a:xfrm rot="16200000" flipH="1">
            <a:off x="3921888" y="3540888"/>
            <a:ext cx="1446212" cy="641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724400" y="2709446"/>
            <a:ext cx="3435143"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set</a:t>
            </a:r>
            <a:endParaRPr lang="en-US" sz="1800" b="0" dirty="0">
              <a:solidFill>
                <a:schemeClr val="bg1"/>
              </a:solidFill>
              <a:latin typeface="Gill Sans"/>
              <a:cs typeface="Gill Sans"/>
            </a:endParaRPr>
          </a:p>
        </p:txBody>
      </p:sp>
      <p:cxnSp>
        <p:nvCxnSpPr>
          <p:cNvPr id="45" name="Straight Arrow Connector 44"/>
          <p:cNvCxnSpPr/>
          <p:nvPr/>
        </p:nvCxnSpPr>
        <p:spPr bwMode="auto">
          <a:xfrm rot="10800000">
            <a:off x="4114800" y="4610100"/>
            <a:ext cx="526988"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6" name="TextBox 45"/>
          <p:cNvSpPr txBox="1"/>
          <p:nvPr/>
        </p:nvSpPr>
        <p:spPr>
          <a:xfrm>
            <a:off x="4717988" y="4462046"/>
            <a:ext cx="3856119" cy="369332"/>
          </a:xfrm>
          <a:prstGeom prst="rect">
            <a:avLst/>
          </a:prstGeom>
          <a:noFill/>
        </p:spPr>
        <p:txBody>
          <a:bodyPr wrap="none" rtlCol="0">
            <a:spAutoFit/>
          </a:bodyPr>
          <a:lstStyle/>
          <a:p>
            <a:r>
              <a:rPr lang="en-US" sz="1800" b="0" dirty="0" smtClean="0">
                <a:solidFill>
                  <a:schemeClr val="bg1"/>
                </a:solidFill>
                <a:latin typeface="Gill Sans"/>
                <a:cs typeface="Gill Sans"/>
              </a:rPr>
              <a:t>New key encountered: hold in memory</a:t>
            </a:r>
            <a:endParaRPr lang="en-US" sz="1800" b="0" dirty="0">
              <a:solidFill>
                <a:schemeClr val="bg1"/>
              </a:solidFill>
              <a:latin typeface="Gill Sans"/>
              <a:cs typeface="Gill Sans"/>
            </a:endParaRPr>
          </a:p>
        </p:txBody>
      </p:sp>
      <p:cxnSp>
        <p:nvCxnSpPr>
          <p:cNvPr id="47" name="Straight Arrow Connector 46"/>
          <p:cNvCxnSpPr/>
          <p:nvPr/>
        </p:nvCxnSpPr>
        <p:spPr bwMode="auto">
          <a:xfrm rot="5400000">
            <a:off x="4178970" y="5410994"/>
            <a:ext cx="912812"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8" name="TextBox 47"/>
          <p:cNvSpPr txBox="1"/>
          <p:nvPr/>
        </p:nvSpPr>
        <p:spPr>
          <a:xfrm>
            <a:off x="4717988" y="4843046"/>
            <a:ext cx="3435143"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set</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408996563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9"/>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4"/>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0"/>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4"/>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6"/>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47"/>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8" grpId="0"/>
      <p:bldP spid="9" grpId="0"/>
      <p:bldP spid="10" grpId="0"/>
      <p:bldP spid="11" grpId="0" animBg="1"/>
      <p:bldP spid="14" grpId="0"/>
      <p:bldP spid="15" grpId="0" animBg="1"/>
      <p:bldP spid="16" grpId="0"/>
      <p:bldP spid="17" grpId="0" animBg="1"/>
      <p:bldP spid="18" grpId="0"/>
      <p:bldP spid="19" grpId="0" animBg="1"/>
      <p:bldP spid="20" grpId="0" animBg="1"/>
      <p:bldP spid="21" grpId="0" animBg="1"/>
      <p:bldP spid="22" grpId="0"/>
      <p:bldP spid="23" grpId="0" animBg="1"/>
      <p:bldP spid="24" grpId="0" animBg="1"/>
      <p:bldP spid="25" grpId="0" animBg="1"/>
      <p:bldP spid="26" grpId="0"/>
      <p:bldP spid="27" grpId="0" animBg="1"/>
      <p:bldP spid="28" grpId="0"/>
      <p:bldP spid="29" grpId="0" animBg="1"/>
      <p:bldP spid="40" grpId="0"/>
      <p:bldP spid="44" grpId="0"/>
      <p:bldP spid="46" grpId="0"/>
      <p:bldP spid="48"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Reduce-side Join: many-to-many</a:t>
            </a:r>
            <a:endParaRPr lang="en-US" dirty="0"/>
          </a:p>
        </p:txBody>
      </p:sp>
      <p:sp>
        <p:nvSpPr>
          <p:cNvPr id="3" name="Rectangle 2"/>
          <p:cNvSpPr/>
          <p:nvPr/>
        </p:nvSpPr>
        <p:spPr>
          <a:xfrm>
            <a:off x="2673412" y="2286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 name="TextBox 3"/>
          <p:cNvSpPr txBox="1"/>
          <p:nvPr/>
        </p:nvSpPr>
        <p:spPr>
          <a:xfrm>
            <a:off x="1726116" y="2286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5" name="Rectangle 4"/>
          <p:cNvSpPr/>
          <p:nvPr/>
        </p:nvSpPr>
        <p:spPr>
          <a:xfrm>
            <a:off x="1295400" y="2286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6" name="Rectangle 5"/>
          <p:cNvSpPr/>
          <p:nvPr/>
        </p:nvSpPr>
        <p:spPr>
          <a:xfrm>
            <a:off x="2667000" y="38862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8" name="TextBox 7"/>
          <p:cNvSpPr txBox="1"/>
          <p:nvPr/>
        </p:nvSpPr>
        <p:spPr>
          <a:xfrm>
            <a:off x="1143000" y="1905000"/>
            <a:ext cx="658654" cy="338554"/>
          </a:xfrm>
          <a:prstGeom prst="rect">
            <a:avLst/>
          </a:prstGeom>
          <a:noFill/>
        </p:spPr>
        <p:txBody>
          <a:bodyPr wrap="none" rtlCol="0">
            <a:spAutoFit/>
          </a:bodyPr>
          <a:lstStyle/>
          <a:p>
            <a:pPr lvl="0"/>
            <a:r>
              <a:rPr lang="en-US" kern="0" dirty="0" smtClean="0">
                <a:solidFill>
                  <a:schemeClr val="bg1"/>
                </a:solidFill>
                <a:latin typeface="Gill Sans"/>
                <a:cs typeface="Gill Sans"/>
              </a:rPr>
              <a:t>keys</a:t>
            </a:r>
            <a:endParaRPr lang="en-US" kern="0" baseline="-25000" dirty="0" smtClean="0">
              <a:solidFill>
                <a:schemeClr val="bg1"/>
              </a:solidFill>
              <a:latin typeface="Gill Sans"/>
              <a:cs typeface="Gill Sans"/>
            </a:endParaRPr>
          </a:p>
        </p:txBody>
      </p:sp>
      <p:sp>
        <p:nvSpPr>
          <p:cNvPr id="9" name="TextBox 8"/>
          <p:cNvSpPr txBox="1"/>
          <p:nvPr/>
        </p:nvSpPr>
        <p:spPr>
          <a:xfrm>
            <a:off x="2612751" y="1905000"/>
            <a:ext cx="836387" cy="338554"/>
          </a:xfrm>
          <a:prstGeom prst="rect">
            <a:avLst/>
          </a:prstGeom>
          <a:noFill/>
        </p:spPr>
        <p:txBody>
          <a:bodyPr wrap="none" rtlCol="0">
            <a:spAutoFit/>
          </a:bodyPr>
          <a:lstStyle/>
          <a:p>
            <a:pPr lvl="0"/>
            <a:r>
              <a:rPr lang="en-US" kern="0" dirty="0" smtClean="0">
                <a:solidFill>
                  <a:schemeClr val="bg1"/>
                </a:solidFill>
                <a:latin typeface="Gill Sans"/>
                <a:cs typeface="Gill Sans"/>
              </a:rPr>
              <a:t>values</a:t>
            </a:r>
            <a:endParaRPr lang="en-US" kern="0" baseline="-25000" dirty="0" smtClean="0">
              <a:solidFill>
                <a:schemeClr val="bg1"/>
              </a:solidFill>
              <a:latin typeface="Gill Sans"/>
              <a:cs typeface="Gill Sans"/>
            </a:endParaRPr>
          </a:p>
        </p:txBody>
      </p:sp>
      <p:sp>
        <p:nvSpPr>
          <p:cNvPr id="10" name="TextBox 9"/>
          <p:cNvSpPr txBox="1"/>
          <p:nvPr/>
        </p:nvSpPr>
        <p:spPr>
          <a:xfrm>
            <a:off x="533400" y="1219200"/>
            <a:ext cx="2115182" cy="461665"/>
          </a:xfrm>
          <a:prstGeom prst="rect">
            <a:avLst/>
          </a:prstGeom>
          <a:noFill/>
        </p:spPr>
        <p:txBody>
          <a:bodyPr wrap="none" rtlCol="0">
            <a:spAutoFit/>
          </a:bodyPr>
          <a:lstStyle/>
          <a:p>
            <a:pPr lvl="0"/>
            <a:r>
              <a:rPr lang="en-US" sz="2400" kern="0" dirty="0" smtClean="0">
                <a:solidFill>
                  <a:schemeClr val="bg1"/>
                </a:solidFill>
                <a:latin typeface="Gill Sans"/>
                <a:cs typeface="Gill Sans"/>
              </a:rPr>
              <a:t>In reducer…</a:t>
            </a:r>
            <a:endParaRPr lang="en-US" sz="2400" kern="0" baseline="-25000" dirty="0" smtClean="0">
              <a:solidFill>
                <a:schemeClr val="bg1"/>
              </a:solidFill>
              <a:latin typeface="Gill Sans"/>
              <a:cs typeface="Gill Sans"/>
            </a:endParaRPr>
          </a:p>
        </p:txBody>
      </p:sp>
      <p:sp>
        <p:nvSpPr>
          <p:cNvPr id="11" name="Rectangle 10"/>
          <p:cNvSpPr/>
          <p:nvPr/>
        </p:nvSpPr>
        <p:spPr>
          <a:xfrm>
            <a:off x="2667000" y="44196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4" name="TextBox 13"/>
          <p:cNvSpPr txBox="1"/>
          <p:nvPr/>
        </p:nvSpPr>
        <p:spPr>
          <a:xfrm>
            <a:off x="1726116" y="38862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15" name="Rectangle 14"/>
          <p:cNvSpPr/>
          <p:nvPr/>
        </p:nvSpPr>
        <p:spPr>
          <a:xfrm>
            <a:off x="1295400" y="38862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6" name="TextBox 15"/>
          <p:cNvSpPr txBox="1"/>
          <p:nvPr/>
        </p:nvSpPr>
        <p:spPr>
          <a:xfrm>
            <a:off x="1726116" y="44196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17" name="Rectangle 16"/>
          <p:cNvSpPr/>
          <p:nvPr/>
        </p:nvSpPr>
        <p:spPr>
          <a:xfrm>
            <a:off x="1295400" y="44196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8" name="TextBox 17"/>
          <p:cNvSpPr txBox="1"/>
          <p:nvPr/>
        </p:nvSpPr>
        <p:spPr>
          <a:xfrm>
            <a:off x="1726116" y="495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9</a:t>
            </a:r>
          </a:p>
        </p:txBody>
      </p:sp>
      <p:sp>
        <p:nvSpPr>
          <p:cNvPr id="19" name="Rectangle 18"/>
          <p:cNvSpPr/>
          <p:nvPr/>
        </p:nvSpPr>
        <p:spPr>
          <a:xfrm>
            <a:off x="1295400" y="495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0" name="Rectangle 19"/>
          <p:cNvSpPr/>
          <p:nvPr/>
        </p:nvSpPr>
        <p:spPr>
          <a:xfrm>
            <a:off x="2667000" y="495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0" name="TextBox 39"/>
          <p:cNvSpPr txBox="1"/>
          <p:nvPr/>
        </p:nvSpPr>
        <p:spPr>
          <a:xfrm>
            <a:off x="4724400" y="2861846"/>
            <a:ext cx="1736373" cy="369332"/>
          </a:xfrm>
          <a:prstGeom prst="rect">
            <a:avLst/>
          </a:prstGeom>
          <a:noFill/>
        </p:spPr>
        <p:txBody>
          <a:bodyPr wrap="none" rtlCol="0">
            <a:spAutoFit/>
          </a:bodyPr>
          <a:lstStyle/>
          <a:p>
            <a:r>
              <a:rPr lang="en-US" sz="1800" b="0" dirty="0" smtClean="0">
                <a:solidFill>
                  <a:schemeClr val="bg1"/>
                </a:solidFill>
                <a:latin typeface="Gill Sans"/>
                <a:cs typeface="Gill Sans"/>
              </a:rPr>
              <a:t>Hold in memory</a:t>
            </a:r>
            <a:endParaRPr lang="en-US" sz="1800" b="0" dirty="0">
              <a:solidFill>
                <a:schemeClr val="bg1"/>
              </a:solidFill>
              <a:latin typeface="Gill Sans"/>
              <a:cs typeface="Gill Sans"/>
            </a:endParaRPr>
          </a:p>
        </p:txBody>
      </p:sp>
      <p:cxnSp>
        <p:nvCxnSpPr>
          <p:cNvPr id="42" name="Straight Arrow Connector 41"/>
          <p:cNvCxnSpPr/>
          <p:nvPr/>
        </p:nvCxnSpPr>
        <p:spPr bwMode="auto">
          <a:xfrm rot="16200000" flipH="1">
            <a:off x="3775900" y="4683888"/>
            <a:ext cx="1446212" cy="6412"/>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44" name="TextBox 43"/>
          <p:cNvSpPr txBox="1"/>
          <p:nvPr/>
        </p:nvSpPr>
        <p:spPr>
          <a:xfrm>
            <a:off x="4724400" y="3852446"/>
            <a:ext cx="3435143" cy="369332"/>
          </a:xfrm>
          <a:prstGeom prst="rect">
            <a:avLst/>
          </a:prstGeom>
          <a:noFill/>
        </p:spPr>
        <p:txBody>
          <a:bodyPr wrap="none" rtlCol="0">
            <a:spAutoFit/>
          </a:bodyPr>
          <a:lstStyle/>
          <a:p>
            <a:r>
              <a:rPr lang="en-US" sz="1800" b="0" dirty="0" smtClean="0">
                <a:solidFill>
                  <a:schemeClr val="bg1"/>
                </a:solidFill>
                <a:latin typeface="Gill Sans"/>
                <a:cs typeface="Gill Sans"/>
              </a:rPr>
              <a:t>Cross with records from other set</a:t>
            </a:r>
            <a:endParaRPr lang="en-US" sz="1800" b="0" dirty="0">
              <a:solidFill>
                <a:schemeClr val="bg1"/>
              </a:solidFill>
              <a:latin typeface="Gill Sans"/>
              <a:cs typeface="Gill Sans"/>
            </a:endParaRPr>
          </a:p>
        </p:txBody>
      </p:sp>
      <p:sp>
        <p:nvSpPr>
          <p:cNvPr id="35" name="Rectangle 34"/>
          <p:cNvSpPr/>
          <p:nvPr/>
        </p:nvSpPr>
        <p:spPr>
          <a:xfrm>
            <a:off x="2673412" y="28194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6" name="TextBox 35"/>
          <p:cNvSpPr txBox="1"/>
          <p:nvPr/>
        </p:nvSpPr>
        <p:spPr>
          <a:xfrm>
            <a:off x="1726116" y="28194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5</a:t>
            </a:r>
          </a:p>
        </p:txBody>
      </p:sp>
      <p:sp>
        <p:nvSpPr>
          <p:cNvPr id="37" name="Rectangle 36"/>
          <p:cNvSpPr/>
          <p:nvPr/>
        </p:nvSpPr>
        <p:spPr>
          <a:xfrm>
            <a:off x="1295400" y="28194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3" name="Rectangle 42"/>
          <p:cNvSpPr/>
          <p:nvPr/>
        </p:nvSpPr>
        <p:spPr>
          <a:xfrm>
            <a:off x="2673412" y="33528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49" name="TextBox 48"/>
          <p:cNvSpPr txBox="1"/>
          <p:nvPr/>
        </p:nvSpPr>
        <p:spPr>
          <a:xfrm>
            <a:off x="1726116" y="33528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8</a:t>
            </a:r>
          </a:p>
        </p:txBody>
      </p:sp>
      <p:sp>
        <p:nvSpPr>
          <p:cNvPr id="50" name="Rectangle 49"/>
          <p:cNvSpPr/>
          <p:nvPr/>
        </p:nvSpPr>
        <p:spPr>
          <a:xfrm>
            <a:off x="1295400" y="3352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1" name="Right Brace 50"/>
          <p:cNvSpPr/>
          <p:nvPr/>
        </p:nvSpPr>
        <p:spPr bwMode="auto">
          <a:xfrm>
            <a:off x="4267200" y="2286000"/>
            <a:ext cx="381000" cy="1447800"/>
          </a:xfrm>
          <a:prstGeom prst="rightBrace">
            <a:avLst>
              <a:gd name="adj1" fmla="val 67715"/>
              <a:gd name="adj2" fmla="val 50000"/>
            </a:avLst>
          </a:prstGeom>
          <a:ln>
            <a:headEnd type="none" w="med" len="med"/>
            <a:tailEnd type="none" w="med" len="med"/>
          </a:ln>
        </p:spPr>
        <p:style>
          <a:lnRef idx="2">
            <a:schemeClr val="dk1"/>
          </a:lnRef>
          <a:fillRef idx="0">
            <a:schemeClr val="dk1"/>
          </a:fillRef>
          <a:effectRef idx="1">
            <a:schemeClr val="dk1"/>
          </a:effectRef>
          <a:fontRef idx="minor">
            <a:schemeClr val="tx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Gill Sans"/>
              <a:cs typeface="Gill Sans"/>
            </a:endParaRPr>
          </a:p>
        </p:txBody>
      </p:sp>
      <p:sp>
        <p:nvSpPr>
          <p:cNvPr id="52" name="TextBox 51"/>
          <p:cNvSpPr txBox="1"/>
          <p:nvPr/>
        </p:nvSpPr>
        <p:spPr>
          <a:xfrm rot="20989502">
            <a:off x="3162521" y="5582721"/>
            <a:ext cx="3987189" cy="523220"/>
          </a:xfrm>
          <a:prstGeom prst="rect">
            <a:avLst/>
          </a:prstGeom>
          <a:noFill/>
        </p:spPr>
        <p:txBody>
          <a:bodyPr wrap="none" rtlCol="0">
            <a:spAutoFit/>
          </a:bodyPr>
          <a:lstStyle/>
          <a:p>
            <a:r>
              <a:rPr lang="en-US" sz="2800" dirty="0" smtClean="0">
                <a:solidFill>
                  <a:srgbClr val="FF0000"/>
                </a:solidFill>
                <a:latin typeface="Gill Sans"/>
                <a:cs typeface="Gill Sans"/>
              </a:rPr>
              <a:t>What’s the problem?</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281665020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2"/>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5" presetClass="entr" presetSubtype="0" fill="hold" grpId="0" nodeType="clickEffect">
                                  <p:stCondLst>
                                    <p:cond delay="0"/>
                                  </p:stCondLst>
                                  <p:childTnLst>
                                    <p:set>
                                      <p:cBhvr>
                                        <p:cTn id="62" dur="1" fill="hold">
                                          <p:stCondLst>
                                            <p:cond delay="0"/>
                                          </p:stCondLst>
                                        </p:cTn>
                                        <p:tgtEl>
                                          <p:spTgt spid="52"/>
                                        </p:tgtEl>
                                        <p:attrNameLst>
                                          <p:attrName>style.visibility</p:attrName>
                                        </p:attrNameLst>
                                      </p:cBhvr>
                                      <p:to>
                                        <p:strVal val="visible"/>
                                      </p:to>
                                    </p:set>
                                    <p:anim calcmode="lin" valueType="num">
                                      <p:cBhvr>
                                        <p:cTn id="63" dur="1000" fill="hold"/>
                                        <p:tgtEl>
                                          <p:spTgt spid="52"/>
                                        </p:tgtEl>
                                        <p:attrNameLst>
                                          <p:attrName>ppt_w</p:attrName>
                                        </p:attrNameLst>
                                      </p:cBhvr>
                                      <p:tavLst>
                                        <p:tav tm="0">
                                          <p:val>
                                            <p:fltVal val="0"/>
                                          </p:val>
                                        </p:tav>
                                        <p:tav tm="100000">
                                          <p:val>
                                            <p:strVal val="#ppt_w"/>
                                          </p:val>
                                        </p:tav>
                                      </p:tavLst>
                                    </p:anim>
                                    <p:anim calcmode="lin" valueType="num">
                                      <p:cBhvr>
                                        <p:cTn id="64" dur="1000" fill="hold"/>
                                        <p:tgtEl>
                                          <p:spTgt spid="52"/>
                                        </p:tgtEl>
                                        <p:attrNameLst>
                                          <p:attrName>ppt_h</p:attrName>
                                        </p:attrNameLst>
                                      </p:cBhvr>
                                      <p:tavLst>
                                        <p:tav tm="0">
                                          <p:val>
                                            <p:fltVal val="0"/>
                                          </p:val>
                                        </p:tav>
                                        <p:tav tm="100000">
                                          <p:val>
                                            <p:strVal val="#ppt_h"/>
                                          </p:val>
                                        </p:tav>
                                      </p:tavLst>
                                    </p:anim>
                                    <p:anim calcmode="lin" valueType="num">
                                      <p:cBhvr>
                                        <p:cTn id="65" dur="1000" fill="hold"/>
                                        <p:tgtEl>
                                          <p:spTgt spid="52"/>
                                        </p:tgtEl>
                                        <p:attrNameLst>
                                          <p:attrName>ppt_x</p:attrName>
                                        </p:attrNameLst>
                                      </p:cBhvr>
                                      <p:tavLst>
                                        <p:tav tm="0" fmla="#ppt_x+(cos(-2*pi*(1-$))*-#ppt_x-sin(-2*pi*(1-$))*(1-#ppt_y))*(1-$)">
                                          <p:val>
                                            <p:fltVal val="0"/>
                                          </p:val>
                                        </p:tav>
                                        <p:tav tm="100000">
                                          <p:val>
                                            <p:fltVal val="1"/>
                                          </p:val>
                                        </p:tav>
                                      </p:tavLst>
                                    </p:anim>
                                    <p:anim calcmode="lin" valueType="num">
                                      <p:cBhvr>
                                        <p:cTn id="66" dur="1000" fill="hold"/>
                                        <p:tgtEl>
                                          <p:spTgt spid="52"/>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8" grpId="0"/>
      <p:bldP spid="9" grpId="0"/>
      <p:bldP spid="10" grpId="0"/>
      <p:bldP spid="11" grpId="0" animBg="1"/>
      <p:bldP spid="14" grpId="0"/>
      <p:bldP spid="15" grpId="0" animBg="1"/>
      <p:bldP spid="16" grpId="0"/>
      <p:bldP spid="17" grpId="0" animBg="1"/>
      <p:bldP spid="18" grpId="0"/>
      <p:bldP spid="19" grpId="0" animBg="1"/>
      <p:bldP spid="20" grpId="0" animBg="1"/>
      <p:bldP spid="40" grpId="0"/>
      <p:bldP spid="44" grpId="0"/>
      <p:bldP spid="35" grpId="0" animBg="1"/>
      <p:bldP spid="36" grpId="0"/>
      <p:bldP spid="37" grpId="0" animBg="1"/>
      <p:bldP spid="43" grpId="0" animBg="1"/>
      <p:bldP spid="49" grpId="0"/>
      <p:bldP spid="50" grpId="0" animBg="1"/>
      <p:bldP spid="51" grpId="0" animBg="1"/>
      <p:bldP spid="5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 Basic Idea</a:t>
            </a:r>
            <a:endParaRPr lang="en-US" dirty="0"/>
          </a:p>
        </p:txBody>
      </p:sp>
      <p:sp>
        <p:nvSpPr>
          <p:cNvPr id="35" name="Content Placeholder 34"/>
          <p:cNvSpPr>
            <a:spLocks noGrp="1"/>
          </p:cNvSpPr>
          <p:nvPr>
            <p:ph idx="1"/>
          </p:nvPr>
        </p:nvSpPr>
        <p:spPr/>
        <p:txBody>
          <a:bodyPr/>
          <a:lstStyle/>
          <a:p>
            <a:pPr>
              <a:buNone/>
            </a:pPr>
            <a:r>
              <a:rPr lang="en-US" dirty="0" smtClean="0"/>
              <a:t>Assume two datasets are sorted by the join key:</a:t>
            </a:r>
          </a:p>
        </p:txBody>
      </p:sp>
      <p:grpSp>
        <p:nvGrpSpPr>
          <p:cNvPr id="3" name="Group 2"/>
          <p:cNvGrpSpPr/>
          <p:nvPr/>
        </p:nvGrpSpPr>
        <p:grpSpPr>
          <a:xfrm>
            <a:off x="1143000" y="2038290"/>
            <a:ext cx="2286000" cy="381000"/>
            <a:chOff x="1219200" y="1143000"/>
            <a:chExt cx="2286000" cy="381000"/>
          </a:xfrm>
        </p:grpSpPr>
        <p:sp>
          <p:nvSpPr>
            <p:cNvPr id="4" name="Rectangle 3"/>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5" name="TextBox 4"/>
            <p:cNvSpPr txBox="1"/>
            <p:nvPr/>
          </p:nvSpPr>
          <p:spPr>
            <a:xfrm>
              <a:off x="1219200" y="1143000"/>
              <a:ext cx="376993"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1</a:t>
              </a:r>
            </a:p>
          </p:txBody>
        </p:sp>
        <p:sp>
          <p:nvSpPr>
            <p:cNvPr id="6" name="Rectangle 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7" name="Group 6"/>
          <p:cNvGrpSpPr/>
          <p:nvPr/>
        </p:nvGrpSpPr>
        <p:grpSpPr>
          <a:xfrm>
            <a:off x="1143000" y="2571690"/>
            <a:ext cx="2286000" cy="381000"/>
            <a:chOff x="1219200" y="1143000"/>
            <a:chExt cx="2286000" cy="381000"/>
          </a:xfrm>
        </p:grpSpPr>
        <p:sp>
          <p:nvSpPr>
            <p:cNvPr id="8" name="Rectangle 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9" name="TextBox 8"/>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2</a:t>
              </a:r>
            </a:p>
          </p:txBody>
        </p:sp>
        <p:sp>
          <p:nvSpPr>
            <p:cNvPr id="10" name="Rectangle 9"/>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1" name="Group 10"/>
          <p:cNvGrpSpPr/>
          <p:nvPr/>
        </p:nvGrpSpPr>
        <p:grpSpPr>
          <a:xfrm>
            <a:off x="1143000" y="3638490"/>
            <a:ext cx="2286000" cy="381000"/>
            <a:chOff x="1219200" y="1143000"/>
            <a:chExt cx="2286000" cy="381000"/>
          </a:xfrm>
        </p:grpSpPr>
        <p:sp>
          <p:nvSpPr>
            <p:cNvPr id="12" name="Rectangle 1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3" name="TextBox 12"/>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3</a:t>
              </a:r>
            </a:p>
          </p:txBody>
        </p:sp>
        <p:sp>
          <p:nvSpPr>
            <p:cNvPr id="14" name="Rectangle 13"/>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5" name="Group 14"/>
          <p:cNvGrpSpPr/>
          <p:nvPr/>
        </p:nvGrpSpPr>
        <p:grpSpPr>
          <a:xfrm>
            <a:off x="1143000" y="3105090"/>
            <a:ext cx="2286000" cy="381000"/>
            <a:chOff x="1219200" y="1143000"/>
            <a:chExt cx="2286000" cy="381000"/>
          </a:xfrm>
        </p:grpSpPr>
        <p:sp>
          <p:nvSpPr>
            <p:cNvPr id="16" name="Rectangle 1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17" name="TextBox 16"/>
            <p:cNvSpPr txBox="1"/>
            <p:nvPr/>
          </p:nvSpPr>
          <p:spPr>
            <a:xfrm>
              <a:off x="1219200" y="1143000"/>
              <a:ext cx="377026" cy="338554"/>
            </a:xfrm>
            <a:prstGeom prst="rect">
              <a:avLst/>
            </a:prstGeom>
            <a:noFill/>
          </p:spPr>
          <p:txBody>
            <a:bodyPr wrap="none" rtlCol="0">
              <a:spAutoFit/>
            </a:bodyPr>
            <a:lstStyle/>
            <a:p>
              <a:pPr lvl="0"/>
              <a:r>
                <a:rPr lang="en-US" b="0" kern="0" dirty="0" smtClean="0">
                  <a:solidFill>
                    <a:schemeClr val="bg1"/>
                  </a:solidFill>
                  <a:latin typeface="Gill Sans"/>
                  <a:cs typeface="Gill Sans"/>
                </a:rPr>
                <a:t>R</a:t>
              </a:r>
              <a:r>
                <a:rPr lang="en-US" b="0" kern="0" baseline="-25000" dirty="0" smtClean="0">
                  <a:solidFill>
                    <a:schemeClr val="bg1"/>
                  </a:solidFill>
                  <a:latin typeface="Gill Sans"/>
                  <a:cs typeface="Gill Sans"/>
                </a:rPr>
                <a:t>4</a:t>
              </a:r>
            </a:p>
          </p:txBody>
        </p:sp>
        <p:sp>
          <p:nvSpPr>
            <p:cNvPr id="18" name="Rectangle 17"/>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19" name="Group 18"/>
          <p:cNvGrpSpPr/>
          <p:nvPr/>
        </p:nvGrpSpPr>
        <p:grpSpPr>
          <a:xfrm>
            <a:off x="4038600" y="3638490"/>
            <a:ext cx="2236775" cy="381000"/>
            <a:chOff x="3124200" y="1143000"/>
            <a:chExt cx="2236775" cy="381000"/>
          </a:xfrm>
        </p:grpSpPr>
        <p:sp>
          <p:nvSpPr>
            <p:cNvPr id="20" name="Rectangle 19"/>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1" name="TextBox 20"/>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1</a:t>
              </a:r>
            </a:p>
          </p:txBody>
        </p:sp>
        <p:sp>
          <p:nvSpPr>
            <p:cNvPr id="22" name="Rectangle 2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3" name="Group 22"/>
          <p:cNvGrpSpPr/>
          <p:nvPr/>
        </p:nvGrpSpPr>
        <p:grpSpPr>
          <a:xfrm>
            <a:off x="4038600" y="2038290"/>
            <a:ext cx="2236775" cy="381000"/>
            <a:chOff x="3124200" y="1143000"/>
            <a:chExt cx="2236775" cy="381000"/>
          </a:xfrm>
        </p:grpSpPr>
        <p:sp>
          <p:nvSpPr>
            <p:cNvPr id="24" name="Rectangle 2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5" name="TextBox 24"/>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2</a:t>
              </a:r>
            </a:p>
          </p:txBody>
        </p:sp>
        <p:sp>
          <p:nvSpPr>
            <p:cNvPr id="26" name="Rectangle 2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27" name="Group 26"/>
          <p:cNvGrpSpPr/>
          <p:nvPr/>
        </p:nvGrpSpPr>
        <p:grpSpPr>
          <a:xfrm>
            <a:off x="4038600" y="3105090"/>
            <a:ext cx="2236775" cy="381000"/>
            <a:chOff x="3124200" y="1143000"/>
            <a:chExt cx="2236775" cy="381000"/>
          </a:xfrm>
        </p:grpSpPr>
        <p:sp>
          <p:nvSpPr>
            <p:cNvPr id="28" name="Rectangle 2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29" name="TextBox 28"/>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3</a:t>
              </a:r>
            </a:p>
          </p:txBody>
        </p:sp>
        <p:sp>
          <p:nvSpPr>
            <p:cNvPr id="30" name="Rectangle 2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grpSp>
        <p:nvGrpSpPr>
          <p:cNvPr id="31" name="Group 30"/>
          <p:cNvGrpSpPr/>
          <p:nvPr/>
        </p:nvGrpSpPr>
        <p:grpSpPr>
          <a:xfrm>
            <a:off x="4038600" y="2571690"/>
            <a:ext cx="2236775" cy="381000"/>
            <a:chOff x="3124200" y="1143000"/>
            <a:chExt cx="2236775" cy="381000"/>
          </a:xfrm>
        </p:grpSpPr>
        <p:sp>
          <p:nvSpPr>
            <p:cNvPr id="32" name="Rectangle 3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sp>
          <p:nvSpPr>
            <p:cNvPr id="33" name="TextBox 32"/>
            <p:cNvSpPr txBox="1"/>
            <p:nvPr/>
          </p:nvSpPr>
          <p:spPr>
            <a:xfrm>
              <a:off x="5013938" y="1143000"/>
              <a:ext cx="347037" cy="338554"/>
            </a:xfrm>
            <a:prstGeom prst="rect">
              <a:avLst/>
            </a:prstGeom>
            <a:noFill/>
          </p:spPr>
          <p:txBody>
            <a:bodyPr wrap="none" rtlCol="0">
              <a:spAutoFit/>
            </a:bodyPr>
            <a:lstStyle/>
            <a:p>
              <a:pPr lvl="0"/>
              <a:r>
                <a:rPr lang="en-US" b="0" kern="0" dirty="0" smtClean="0">
                  <a:solidFill>
                    <a:schemeClr val="bg1"/>
                  </a:solidFill>
                  <a:latin typeface="Gill Sans"/>
                  <a:cs typeface="Gill Sans"/>
                </a:rPr>
                <a:t>S</a:t>
              </a:r>
              <a:r>
                <a:rPr lang="en-US" b="0" kern="0" baseline="-25000" dirty="0" smtClean="0">
                  <a:solidFill>
                    <a:schemeClr val="bg1"/>
                  </a:solidFill>
                  <a:latin typeface="Gill Sans"/>
                  <a:cs typeface="Gill Sans"/>
                </a:rPr>
                <a:t>4</a:t>
              </a:r>
            </a:p>
          </p:txBody>
        </p:sp>
        <p:sp>
          <p:nvSpPr>
            <p:cNvPr id="34" name="Rectangle 3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Gill Sans"/>
                <a:ea typeface="+mn-ea"/>
                <a:cs typeface="Gill Sans"/>
              </a:endParaRPr>
            </a:p>
          </p:txBody>
        </p:sp>
      </p:grpSp>
      <p:cxnSp>
        <p:nvCxnSpPr>
          <p:cNvPr id="37" name="Straight Arrow Connector 36"/>
          <p:cNvCxnSpPr/>
          <p:nvPr/>
        </p:nvCxnSpPr>
        <p:spPr bwMode="auto">
          <a:xfrm rot="5400000">
            <a:off x="2323305" y="3447196"/>
            <a:ext cx="2819400" cy="1588"/>
          </a:xfrm>
          <a:prstGeom prst="straightConnector1">
            <a:avLst/>
          </a:prstGeom>
          <a:ln>
            <a:headEnd type="none" w="med" len="med"/>
            <a:tailEnd type="arrow"/>
          </a:ln>
        </p:spPr>
        <p:style>
          <a:lnRef idx="2">
            <a:schemeClr val="dk1"/>
          </a:lnRef>
          <a:fillRef idx="0">
            <a:schemeClr val="dk1"/>
          </a:fillRef>
          <a:effectRef idx="1">
            <a:schemeClr val="dk1"/>
          </a:effectRef>
          <a:fontRef idx="minor">
            <a:schemeClr val="tx1"/>
          </a:fontRef>
        </p:style>
      </p:cxnSp>
      <p:sp>
        <p:nvSpPr>
          <p:cNvPr id="38" name="TextBox 37"/>
          <p:cNvSpPr txBox="1"/>
          <p:nvPr/>
        </p:nvSpPr>
        <p:spPr>
          <a:xfrm>
            <a:off x="1066800" y="4933890"/>
            <a:ext cx="5715000" cy="707886"/>
          </a:xfrm>
          <a:prstGeom prst="rect">
            <a:avLst/>
          </a:prstGeom>
          <a:noFill/>
        </p:spPr>
        <p:txBody>
          <a:bodyPr wrap="square" rtlCol="0">
            <a:spAutoFit/>
          </a:bodyPr>
          <a:lstStyle/>
          <a:p>
            <a:pPr algn="ctr"/>
            <a:r>
              <a:rPr lang="en-US" sz="2000" b="0" dirty="0" smtClean="0">
                <a:solidFill>
                  <a:schemeClr val="bg1"/>
                </a:solidFill>
                <a:latin typeface="Gill Sans"/>
                <a:cs typeface="Gill Sans"/>
              </a:rPr>
              <a:t>A sequential scan through both datasets to join</a:t>
            </a:r>
            <a:br>
              <a:rPr lang="en-US" sz="2000" b="0" dirty="0" smtClean="0">
                <a:solidFill>
                  <a:schemeClr val="bg1"/>
                </a:solidFill>
                <a:latin typeface="Gill Sans"/>
                <a:cs typeface="Gill Sans"/>
              </a:rPr>
            </a:br>
            <a:r>
              <a:rPr lang="en-US" sz="2000" b="0" dirty="0" smtClean="0">
                <a:solidFill>
                  <a:schemeClr val="bg1"/>
                </a:solidFill>
                <a:latin typeface="Gill Sans"/>
                <a:cs typeface="Gill Sans"/>
              </a:rPr>
              <a:t>(called a “merge join” in database terminology)</a:t>
            </a:r>
            <a:endParaRPr lang="en-US" sz="2000" b="0" dirty="0">
              <a:solidFill>
                <a:schemeClr val="bg1"/>
              </a:solidFill>
              <a:latin typeface="Gill Sans"/>
              <a:cs typeface="Gill Sans"/>
            </a:endParaRPr>
          </a:p>
        </p:txBody>
      </p:sp>
    </p:spTree>
    <p:extLst>
      <p:ext uri="{BB962C8B-B14F-4D97-AF65-F5344CB8AC3E}">
        <p14:creationId xmlns:p14="http://schemas.microsoft.com/office/powerpoint/2010/main" val="384238392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Map-side Join: Parallel Scans</a:t>
            </a:r>
            <a:endParaRPr lang="en-US" dirty="0"/>
          </a:p>
        </p:txBody>
      </p:sp>
      <p:sp>
        <p:nvSpPr>
          <p:cNvPr id="3" name="Content Placeholder 2"/>
          <p:cNvSpPr>
            <a:spLocks noGrp="1"/>
          </p:cNvSpPr>
          <p:nvPr>
            <p:ph idx="1"/>
          </p:nvPr>
        </p:nvSpPr>
        <p:spPr/>
        <p:txBody>
          <a:bodyPr/>
          <a:lstStyle/>
          <a:p>
            <a:r>
              <a:rPr lang="en-US" dirty="0" smtClean="0"/>
              <a:t>If datasets are sorted by join key, join can be accomplished by a scan over both datasets</a:t>
            </a:r>
          </a:p>
          <a:p>
            <a:r>
              <a:rPr lang="en-US" dirty="0" smtClean="0"/>
              <a:t>How can we accomplish this in parallel?</a:t>
            </a:r>
          </a:p>
          <a:p>
            <a:pPr lvl="1"/>
            <a:r>
              <a:rPr lang="en-US" dirty="0" smtClean="0"/>
              <a:t>Partition and sort both datasets in the same manner</a:t>
            </a:r>
          </a:p>
          <a:p>
            <a:r>
              <a:rPr lang="en-US" dirty="0" smtClean="0"/>
              <a:t>In MapReduce:</a:t>
            </a:r>
          </a:p>
          <a:p>
            <a:pPr lvl="1"/>
            <a:r>
              <a:rPr lang="en-US" dirty="0" smtClean="0"/>
              <a:t>Map over one dataset, read from other corresponding partition</a:t>
            </a:r>
          </a:p>
          <a:p>
            <a:pPr lvl="1"/>
            <a:r>
              <a:rPr lang="en-US" dirty="0" smtClean="0"/>
              <a:t>No reducers necessary (unless to repartition or resort)</a:t>
            </a:r>
          </a:p>
          <a:p>
            <a:r>
              <a:rPr lang="en-US" dirty="0" smtClean="0"/>
              <a:t>Consistently partitioned datasets: realistic to expect?</a:t>
            </a:r>
            <a:endParaRPr lang="en-US" dirty="0"/>
          </a:p>
        </p:txBody>
      </p:sp>
    </p:spTree>
    <p:extLst>
      <p:ext uri="{BB962C8B-B14F-4D97-AF65-F5344CB8AC3E}">
        <p14:creationId xmlns:p14="http://schemas.microsoft.com/office/powerpoint/2010/main" val="25832230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Join</a:t>
            </a:r>
            <a:endParaRPr lang="en-US" dirty="0"/>
          </a:p>
        </p:txBody>
      </p:sp>
      <p:sp>
        <p:nvSpPr>
          <p:cNvPr id="3" name="Content Placeholder 2"/>
          <p:cNvSpPr>
            <a:spLocks noGrp="1"/>
          </p:cNvSpPr>
          <p:nvPr>
            <p:ph idx="1"/>
          </p:nvPr>
        </p:nvSpPr>
        <p:spPr/>
        <p:txBody>
          <a:bodyPr/>
          <a:lstStyle/>
          <a:p>
            <a:r>
              <a:rPr lang="en-US" dirty="0" smtClean="0"/>
              <a:t>Basic idea: load one dataset into memory, stream over other dataset</a:t>
            </a:r>
          </a:p>
          <a:p>
            <a:pPr lvl="1"/>
            <a:r>
              <a:rPr lang="en-US" dirty="0" smtClean="0"/>
              <a:t>Works if R &lt;&lt; S and R fits into memory</a:t>
            </a:r>
          </a:p>
          <a:p>
            <a:pPr lvl="1"/>
            <a:r>
              <a:rPr lang="en-US" dirty="0" smtClean="0"/>
              <a:t>Called a “hash join” in database terminology</a:t>
            </a:r>
          </a:p>
          <a:p>
            <a:r>
              <a:rPr lang="en-US" dirty="0" smtClean="0"/>
              <a:t>MapReduce implementation</a:t>
            </a:r>
          </a:p>
          <a:p>
            <a:pPr lvl="1"/>
            <a:r>
              <a:rPr lang="en-US" dirty="0" smtClean="0"/>
              <a:t>Distribute R to all nodes</a:t>
            </a:r>
          </a:p>
          <a:p>
            <a:pPr lvl="1"/>
            <a:r>
              <a:rPr lang="en-US" dirty="0" smtClean="0"/>
              <a:t>Map over S, each mapper loads R in memory, hashed by join key</a:t>
            </a:r>
          </a:p>
          <a:p>
            <a:pPr lvl="1"/>
            <a:r>
              <a:rPr lang="en-US" dirty="0" smtClean="0"/>
              <a:t>For every </a:t>
            </a:r>
            <a:r>
              <a:rPr lang="en-US" dirty="0" err="1" smtClean="0"/>
              <a:t>tuple</a:t>
            </a:r>
            <a:r>
              <a:rPr lang="en-US" dirty="0" smtClean="0"/>
              <a:t> in S, look up join key in R</a:t>
            </a:r>
          </a:p>
          <a:p>
            <a:pPr lvl="1"/>
            <a:r>
              <a:rPr lang="en-US" dirty="0" smtClean="0"/>
              <a:t>No reducers, unless for regrouping or resorting </a:t>
            </a:r>
            <a:r>
              <a:rPr lang="en-US" dirty="0" err="1" smtClean="0"/>
              <a:t>tuples</a:t>
            </a:r>
            <a:endParaRPr lang="en-US" dirty="0" smtClean="0"/>
          </a:p>
          <a:p>
            <a:endParaRPr lang="en-US" dirty="0"/>
          </a:p>
        </p:txBody>
      </p:sp>
    </p:spTree>
    <p:extLst>
      <p:ext uri="{BB962C8B-B14F-4D97-AF65-F5344CB8AC3E}">
        <p14:creationId xmlns:p14="http://schemas.microsoft.com/office/powerpoint/2010/main" val="123915325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In-Memory Join: Variants</a:t>
            </a:r>
            <a:endParaRPr lang="en-US" dirty="0"/>
          </a:p>
        </p:txBody>
      </p:sp>
      <p:sp>
        <p:nvSpPr>
          <p:cNvPr id="3" name="Content Placeholder 2"/>
          <p:cNvSpPr>
            <a:spLocks noGrp="1"/>
          </p:cNvSpPr>
          <p:nvPr>
            <p:ph idx="1"/>
          </p:nvPr>
        </p:nvSpPr>
        <p:spPr/>
        <p:txBody>
          <a:bodyPr/>
          <a:lstStyle/>
          <a:p>
            <a:r>
              <a:rPr lang="en-US" dirty="0" smtClean="0"/>
              <a:t>Striped variant:</a:t>
            </a:r>
          </a:p>
          <a:p>
            <a:pPr lvl="1"/>
            <a:r>
              <a:rPr lang="en-US" dirty="0" smtClean="0"/>
              <a:t>R too big to fit into memory? </a:t>
            </a:r>
          </a:p>
          <a:p>
            <a:pPr lvl="1"/>
            <a:r>
              <a:rPr lang="en-US" dirty="0" smtClean="0"/>
              <a:t>Divide R into R</a:t>
            </a:r>
            <a:r>
              <a:rPr lang="en-US" baseline="-25000" dirty="0" smtClean="0"/>
              <a:t>1</a:t>
            </a:r>
            <a:r>
              <a:rPr lang="en-US" dirty="0" smtClean="0"/>
              <a:t>, R</a:t>
            </a:r>
            <a:r>
              <a:rPr lang="en-US" baseline="-25000" dirty="0" smtClean="0"/>
              <a:t>2</a:t>
            </a:r>
            <a:r>
              <a:rPr lang="en-US" dirty="0" smtClean="0"/>
              <a:t>, R</a:t>
            </a:r>
            <a:r>
              <a:rPr lang="en-US" baseline="-25000" dirty="0" smtClean="0"/>
              <a:t>3</a:t>
            </a:r>
            <a:r>
              <a:rPr lang="en-US" dirty="0" smtClean="0"/>
              <a:t>, … </a:t>
            </a:r>
            <a:r>
              <a:rPr lang="en-US" dirty="0" err="1" smtClean="0"/>
              <a:t>s.t</a:t>
            </a:r>
            <a:r>
              <a:rPr lang="en-US" dirty="0" smtClean="0"/>
              <a:t>. each </a:t>
            </a:r>
            <a:r>
              <a:rPr lang="en-US" dirty="0" err="1" smtClean="0"/>
              <a:t>R</a:t>
            </a:r>
            <a:r>
              <a:rPr lang="en-US" i="1" baseline="-25000" dirty="0" err="1" smtClean="0"/>
              <a:t>n</a:t>
            </a:r>
            <a:r>
              <a:rPr lang="en-US" dirty="0" smtClean="0"/>
              <a:t> fits into memory</a:t>
            </a:r>
          </a:p>
          <a:p>
            <a:pPr lvl="1"/>
            <a:r>
              <a:rPr lang="en-US" dirty="0" smtClean="0"/>
              <a:t>Perform in-memory join: </a:t>
            </a:r>
            <a:r>
              <a:rPr lang="en-US" dirty="0" smtClean="0">
                <a:sym typeface="Symbol"/>
              </a:rPr>
              <a:t></a:t>
            </a:r>
            <a:r>
              <a:rPr lang="en-US" i="1" dirty="0" smtClean="0">
                <a:sym typeface="Symbol"/>
              </a:rPr>
              <a:t>n</a:t>
            </a:r>
            <a:r>
              <a:rPr lang="en-US" dirty="0" smtClean="0">
                <a:sym typeface="Symbol"/>
              </a:rPr>
              <a:t>, </a:t>
            </a:r>
            <a:r>
              <a:rPr lang="en-US" dirty="0" err="1" smtClean="0"/>
              <a:t>R</a:t>
            </a:r>
            <a:r>
              <a:rPr lang="en-US" i="1" baseline="-25000" dirty="0" err="1" smtClean="0"/>
              <a:t>n</a:t>
            </a:r>
            <a:r>
              <a:rPr lang="en-US" dirty="0" smtClean="0"/>
              <a:t> ⋈ S</a:t>
            </a:r>
          </a:p>
          <a:p>
            <a:pPr lvl="1"/>
            <a:r>
              <a:rPr lang="en-US" dirty="0" smtClean="0"/>
              <a:t>Take the union of all join results</a:t>
            </a:r>
          </a:p>
          <a:p>
            <a:r>
              <a:rPr lang="en-US" dirty="0" err="1" smtClean="0"/>
              <a:t>Memcached</a:t>
            </a:r>
            <a:r>
              <a:rPr lang="en-US" dirty="0" smtClean="0"/>
              <a:t> join:</a:t>
            </a:r>
          </a:p>
          <a:p>
            <a:pPr lvl="1"/>
            <a:r>
              <a:rPr lang="en-US" dirty="0" smtClean="0"/>
              <a:t>Load R into </a:t>
            </a:r>
            <a:r>
              <a:rPr lang="en-US" dirty="0" err="1" smtClean="0"/>
              <a:t>memcached</a:t>
            </a:r>
            <a:endParaRPr lang="en-US" dirty="0" smtClean="0"/>
          </a:p>
          <a:p>
            <a:pPr lvl="1"/>
            <a:r>
              <a:rPr lang="en-US" dirty="0" smtClean="0"/>
              <a:t>Replace in-memory hash lookup with </a:t>
            </a:r>
            <a:r>
              <a:rPr lang="en-US" dirty="0" err="1" smtClean="0"/>
              <a:t>memcached</a:t>
            </a:r>
            <a:r>
              <a:rPr lang="en-US" dirty="0" smtClean="0"/>
              <a:t> lookup</a:t>
            </a:r>
            <a:endParaRPr lang="en-US" dirty="0"/>
          </a:p>
        </p:txBody>
      </p:sp>
    </p:spTree>
    <p:extLst>
      <p:ext uri="{BB962C8B-B14F-4D97-AF65-F5344CB8AC3E}">
        <p14:creationId xmlns:p14="http://schemas.microsoft.com/office/powerpoint/2010/main" val="37332227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Memcached</a:t>
            </a:r>
            <a:endParaRPr lang="en-US" dirty="0"/>
          </a:p>
        </p:txBody>
      </p:sp>
      <p:pic>
        <p:nvPicPr>
          <p:cNvPr id="4" name="Picture 3" descr="facebook_arch_x600.jpg"/>
          <p:cNvPicPr>
            <a:picLocks noChangeAspect="1"/>
          </p:cNvPicPr>
          <p:nvPr/>
        </p:nvPicPr>
        <p:blipFill>
          <a:blip r:embed="rId2" cstate="print"/>
          <a:srcRect/>
          <a:stretch>
            <a:fillRect/>
          </a:stretch>
        </p:blipFill>
        <p:spPr bwMode="auto">
          <a:xfrm>
            <a:off x="1752600" y="1435975"/>
            <a:ext cx="5684837" cy="3212225"/>
          </a:xfrm>
          <a:prstGeom prst="rect">
            <a:avLst/>
          </a:prstGeom>
          <a:noFill/>
          <a:ln w="9525">
            <a:noFill/>
            <a:miter lim="800000"/>
            <a:headEnd/>
            <a:tailEnd/>
          </a:ln>
        </p:spPr>
      </p:pic>
      <p:sp>
        <p:nvSpPr>
          <p:cNvPr id="5" name="TextBox 5"/>
          <p:cNvSpPr txBox="1">
            <a:spLocks noChangeArrowheads="1"/>
          </p:cNvSpPr>
          <p:nvPr/>
        </p:nvSpPr>
        <p:spPr bwMode="auto">
          <a:xfrm>
            <a:off x="1828800" y="5525869"/>
            <a:ext cx="5257800" cy="646331"/>
          </a:xfrm>
          <a:prstGeom prst="rect">
            <a:avLst/>
          </a:prstGeom>
          <a:noFill/>
          <a:ln w="9525">
            <a:noFill/>
            <a:miter lim="800000"/>
            <a:headEnd/>
            <a:tailEnd/>
          </a:ln>
        </p:spPr>
        <p:txBody>
          <a:bodyPr wrap="square">
            <a:spAutoFit/>
          </a:bodyPr>
          <a:lstStyle/>
          <a:p>
            <a:r>
              <a:rPr lang="en-US" sz="1800" b="1" dirty="0">
                <a:solidFill>
                  <a:schemeClr val="bg1"/>
                </a:solidFill>
                <a:latin typeface="Gill Sans"/>
                <a:cs typeface="Gill Sans"/>
              </a:rPr>
              <a:t>Database layer:</a:t>
            </a:r>
            <a:r>
              <a:rPr lang="en-US" sz="1800" dirty="0">
                <a:solidFill>
                  <a:schemeClr val="bg1"/>
                </a:solidFill>
                <a:latin typeface="Gill Sans"/>
                <a:cs typeface="Gill Sans"/>
              </a:rPr>
              <a:t> </a:t>
            </a:r>
            <a:r>
              <a:rPr lang="en-US" sz="1800" b="0" dirty="0">
                <a:solidFill>
                  <a:schemeClr val="bg1"/>
                </a:solidFill>
                <a:latin typeface="Gill Sans"/>
                <a:cs typeface="Gill Sans"/>
              </a:rPr>
              <a:t>800 eight-core Linux servers running </a:t>
            </a:r>
            <a:r>
              <a:rPr lang="en-US" sz="1800" b="0" dirty="0" err="1">
                <a:solidFill>
                  <a:schemeClr val="bg1"/>
                </a:solidFill>
                <a:latin typeface="Gill Sans"/>
                <a:cs typeface="Gill Sans"/>
              </a:rPr>
              <a:t>MySQL</a:t>
            </a:r>
            <a:r>
              <a:rPr lang="en-US" sz="1800" b="0" dirty="0">
                <a:solidFill>
                  <a:schemeClr val="bg1"/>
                </a:solidFill>
                <a:latin typeface="Gill Sans"/>
                <a:cs typeface="Gill Sans"/>
              </a:rPr>
              <a:t> (40 TB user data)</a:t>
            </a:r>
          </a:p>
        </p:txBody>
      </p:sp>
      <p:sp>
        <p:nvSpPr>
          <p:cNvPr id="6" name="TextBox 6"/>
          <p:cNvSpPr txBox="1">
            <a:spLocks noChangeArrowheads="1"/>
          </p:cNvSpPr>
          <p:nvPr/>
        </p:nvSpPr>
        <p:spPr bwMode="auto">
          <a:xfrm>
            <a:off x="1828800" y="4879757"/>
            <a:ext cx="5287963" cy="646331"/>
          </a:xfrm>
          <a:prstGeom prst="rect">
            <a:avLst/>
          </a:prstGeom>
          <a:noFill/>
          <a:ln w="9525">
            <a:noFill/>
            <a:miter lim="800000"/>
            <a:headEnd/>
            <a:tailEnd/>
          </a:ln>
        </p:spPr>
        <p:txBody>
          <a:bodyPr wrap="square">
            <a:spAutoFit/>
          </a:bodyPr>
          <a:lstStyle/>
          <a:p>
            <a:r>
              <a:rPr lang="en-US" sz="1800" b="1" dirty="0">
                <a:solidFill>
                  <a:schemeClr val="bg1"/>
                </a:solidFill>
                <a:latin typeface="Gill Sans"/>
                <a:cs typeface="Gill Sans"/>
              </a:rPr>
              <a:t>Caching servers:</a:t>
            </a:r>
            <a:r>
              <a:rPr lang="en-US" sz="1800" dirty="0">
                <a:solidFill>
                  <a:schemeClr val="bg1"/>
                </a:solidFill>
                <a:latin typeface="Gill Sans"/>
                <a:cs typeface="Gill Sans"/>
              </a:rPr>
              <a:t> </a:t>
            </a:r>
            <a:r>
              <a:rPr lang="en-US" sz="1800" b="0" dirty="0">
                <a:solidFill>
                  <a:schemeClr val="bg1"/>
                </a:solidFill>
                <a:latin typeface="Gill Sans"/>
                <a:cs typeface="Gill Sans"/>
              </a:rPr>
              <a:t>15 million requests per second, 95% handled by </a:t>
            </a:r>
            <a:r>
              <a:rPr lang="en-US" sz="1800" b="0" dirty="0" err="1">
                <a:solidFill>
                  <a:schemeClr val="bg1"/>
                </a:solidFill>
                <a:latin typeface="Gill Sans"/>
                <a:cs typeface="Gill Sans"/>
              </a:rPr>
              <a:t>memcache</a:t>
            </a:r>
            <a:r>
              <a:rPr lang="en-US" sz="1800" b="0" dirty="0">
                <a:solidFill>
                  <a:schemeClr val="bg1"/>
                </a:solidFill>
                <a:latin typeface="Gill Sans"/>
                <a:cs typeface="Gill Sans"/>
              </a:rPr>
              <a:t> (15 TB of RAM)</a:t>
            </a:r>
          </a:p>
        </p:txBody>
      </p:sp>
      <p:sp>
        <p:nvSpPr>
          <p:cNvPr id="7" name="TextBox 3"/>
          <p:cNvSpPr txBox="1">
            <a:spLocks noChangeArrowheads="1"/>
          </p:cNvSpPr>
          <p:nvPr/>
        </p:nvSpPr>
        <p:spPr bwMode="auto">
          <a:xfrm>
            <a:off x="0" y="6611938"/>
            <a:ext cx="3276600" cy="246221"/>
          </a:xfrm>
          <a:prstGeom prst="rect">
            <a:avLst/>
          </a:prstGeom>
          <a:noFill/>
          <a:ln w="9525">
            <a:noFill/>
            <a:miter lim="800000"/>
            <a:headEnd/>
            <a:tailEnd/>
          </a:ln>
        </p:spPr>
        <p:txBody>
          <a:bodyPr wrap="square">
            <a:spAutoFit/>
          </a:bodyPr>
          <a:lstStyle/>
          <a:p>
            <a:r>
              <a:rPr lang="en-US" sz="1000" b="0" dirty="0" smtClean="0">
                <a:solidFill>
                  <a:schemeClr val="bg2"/>
                </a:solidFill>
              </a:rPr>
              <a:t>Source: Technology Review (July/August, 2008)</a:t>
            </a:r>
          </a:p>
        </p:txBody>
      </p:sp>
      <p:sp>
        <p:nvSpPr>
          <p:cNvPr id="8" name="TextBox 6"/>
          <p:cNvSpPr txBox="1">
            <a:spLocks noChangeArrowheads="1"/>
          </p:cNvSpPr>
          <p:nvPr/>
        </p:nvSpPr>
        <p:spPr bwMode="auto">
          <a:xfrm>
            <a:off x="1447800" y="1143000"/>
            <a:ext cx="5287963" cy="369332"/>
          </a:xfrm>
          <a:prstGeom prst="rect">
            <a:avLst/>
          </a:prstGeom>
          <a:noFill/>
          <a:ln w="9525">
            <a:noFill/>
            <a:miter lim="800000"/>
            <a:headEnd/>
            <a:tailEnd/>
          </a:ln>
        </p:spPr>
        <p:txBody>
          <a:bodyPr wrap="square">
            <a:spAutoFit/>
          </a:bodyPr>
          <a:lstStyle/>
          <a:p>
            <a:r>
              <a:rPr lang="en-US" sz="1800" b="1" dirty="0" smtClean="0">
                <a:solidFill>
                  <a:schemeClr val="bg1"/>
                </a:solidFill>
                <a:latin typeface="Gill Sans"/>
                <a:cs typeface="Gill Sans"/>
              </a:rPr>
              <a:t>Circa 2008 Architecture</a:t>
            </a:r>
            <a:endParaRPr lang="en-US" sz="1800" b="0" dirty="0">
              <a:solidFill>
                <a:schemeClr val="bg1"/>
              </a:solidFill>
              <a:latin typeface="Gill Sans"/>
              <a:cs typeface="Gill Sans"/>
            </a:endParaRPr>
          </a:p>
        </p:txBody>
      </p:sp>
    </p:spTree>
    <p:extLst>
      <p:ext uri="{BB962C8B-B14F-4D97-AF65-F5344CB8AC3E}">
        <p14:creationId xmlns:p14="http://schemas.microsoft.com/office/powerpoint/2010/main" val="398873421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4"/>
          <p:cNvGrpSpPr/>
          <p:nvPr/>
        </p:nvGrpSpPr>
        <p:grpSpPr>
          <a:xfrm>
            <a:off x="762000" y="3657600"/>
            <a:ext cx="4114800" cy="792956"/>
            <a:chOff x="381000" y="1673662"/>
            <a:chExt cx="4114800" cy="792956"/>
          </a:xfrm>
        </p:grpSpPr>
        <p:pic>
          <p:nvPicPr>
            <p:cNvPr id="4" name="Picture 3" descr="ebay-logo.png"/>
            <p:cNvPicPr>
              <a:picLocks noChangeAspect="1"/>
            </p:cNvPicPr>
            <p:nvPr/>
          </p:nvPicPr>
          <p:blipFill>
            <a:blip r:embed="rId3" cstate="print"/>
            <a:stretch>
              <a:fillRect/>
            </a:stretch>
          </p:blipFill>
          <p:spPr>
            <a:xfrm>
              <a:off x="381000" y="1673662"/>
              <a:ext cx="1905000" cy="792956"/>
            </a:xfrm>
            <a:prstGeom prst="rect">
              <a:avLst/>
            </a:prstGeom>
          </p:spPr>
        </p:pic>
        <p:sp>
          <p:nvSpPr>
            <p:cNvPr id="6" name="Rectangle 5"/>
            <p:cNvSpPr/>
            <p:nvPr/>
          </p:nvSpPr>
          <p:spPr>
            <a:xfrm>
              <a:off x="2209800" y="1749862"/>
              <a:ext cx="2286000" cy="584776"/>
            </a:xfrm>
            <a:prstGeom prst="rect">
              <a:avLst/>
            </a:prstGeom>
          </p:spPr>
          <p:txBody>
            <a:bodyPr wrap="square">
              <a:spAutoFit/>
            </a:bodyPr>
            <a:lstStyle/>
            <a:p>
              <a:r>
                <a:rPr lang="en-US" b="0" dirty="0" smtClean="0">
                  <a:solidFill>
                    <a:srgbClr val="FF0000"/>
                  </a:solidFill>
                  <a:latin typeface="Gill Sans"/>
                  <a:cs typeface="Gill Sans"/>
                </a:rPr>
                <a:t>&gt;10 PB data, 75B DB calls per day (6/2012)</a:t>
              </a:r>
            </a:p>
          </p:txBody>
        </p:sp>
      </p:grpSp>
      <p:grpSp>
        <p:nvGrpSpPr>
          <p:cNvPr id="5" name="Group 23"/>
          <p:cNvGrpSpPr/>
          <p:nvPr/>
        </p:nvGrpSpPr>
        <p:grpSpPr>
          <a:xfrm>
            <a:off x="1371600" y="1066800"/>
            <a:ext cx="5257800" cy="1219200"/>
            <a:chOff x="304800" y="300335"/>
            <a:chExt cx="5257800" cy="1219200"/>
          </a:xfrm>
        </p:grpSpPr>
        <p:pic>
          <p:nvPicPr>
            <p:cNvPr id="8" name="Picture 7" descr="google-logo.jpg"/>
            <p:cNvPicPr>
              <a:picLocks noChangeAspect="1"/>
            </p:cNvPicPr>
            <p:nvPr/>
          </p:nvPicPr>
          <p:blipFill>
            <a:blip r:embed="rId4" cstate="print"/>
            <a:srcRect/>
            <a:stretch>
              <a:fillRect/>
            </a:stretch>
          </p:blipFill>
          <p:spPr bwMode="auto">
            <a:xfrm>
              <a:off x="304800" y="300335"/>
              <a:ext cx="2381364" cy="990600"/>
            </a:xfrm>
            <a:prstGeom prst="rect">
              <a:avLst/>
            </a:prstGeom>
            <a:noFill/>
            <a:ln w="9525">
              <a:noFill/>
              <a:miter lim="800000"/>
              <a:headEnd/>
              <a:tailEnd/>
            </a:ln>
          </p:spPr>
        </p:pic>
        <p:sp>
          <p:nvSpPr>
            <p:cNvPr id="9" name="Rectangle 8"/>
            <p:cNvSpPr/>
            <p:nvPr/>
          </p:nvSpPr>
          <p:spPr>
            <a:xfrm>
              <a:off x="2057400" y="934759"/>
              <a:ext cx="3505200" cy="584776"/>
            </a:xfrm>
            <a:prstGeom prst="rect">
              <a:avLst/>
            </a:prstGeom>
          </p:spPr>
          <p:txBody>
            <a:bodyPr wrap="square">
              <a:spAutoFit/>
            </a:bodyPr>
            <a:lstStyle/>
            <a:p>
              <a:r>
                <a:rPr lang="en-US" b="0" dirty="0" smtClean="0">
                  <a:solidFill>
                    <a:srgbClr val="FF6600"/>
                  </a:solidFill>
                  <a:latin typeface="Gill Sans"/>
                  <a:cs typeface="Gill Sans"/>
                </a:rPr>
                <a:t>processes 20 PB a day (2008)</a:t>
              </a:r>
            </a:p>
            <a:p>
              <a:r>
                <a:rPr lang="en-US" b="0" dirty="0" smtClean="0">
                  <a:solidFill>
                    <a:srgbClr val="FF6600"/>
                  </a:solidFill>
                  <a:latin typeface="Gill Sans"/>
                  <a:cs typeface="Gill Sans"/>
                </a:rPr>
                <a:t>crawls 20B web pages a day (2012)</a:t>
              </a:r>
            </a:p>
          </p:txBody>
        </p:sp>
      </p:grpSp>
      <p:grpSp>
        <p:nvGrpSpPr>
          <p:cNvPr id="7" name="Group 28"/>
          <p:cNvGrpSpPr/>
          <p:nvPr/>
        </p:nvGrpSpPr>
        <p:grpSpPr>
          <a:xfrm>
            <a:off x="2362200" y="5029200"/>
            <a:ext cx="4572000" cy="838200"/>
            <a:chOff x="533400" y="3200400"/>
            <a:chExt cx="4572000" cy="838200"/>
          </a:xfrm>
        </p:grpSpPr>
        <p:pic>
          <p:nvPicPr>
            <p:cNvPr id="10" name="Picture 9" descr="facebook.jpg"/>
            <p:cNvPicPr>
              <a:picLocks noChangeAspect="1"/>
            </p:cNvPicPr>
            <p:nvPr/>
          </p:nvPicPr>
          <p:blipFill>
            <a:blip r:embed="rId5" cstate="print"/>
            <a:stretch>
              <a:fillRect/>
            </a:stretch>
          </p:blipFill>
          <p:spPr>
            <a:xfrm>
              <a:off x="2877627" y="3200400"/>
              <a:ext cx="2227773" cy="838200"/>
            </a:xfrm>
            <a:prstGeom prst="rect">
              <a:avLst/>
            </a:prstGeom>
          </p:spPr>
        </p:pic>
        <p:sp>
          <p:nvSpPr>
            <p:cNvPr id="11" name="Rectangle 10"/>
            <p:cNvSpPr/>
            <p:nvPr/>
          </p:nvSpPr>
          <p:spPr>
            <a:xfrm>
              <a:off x="533400" y="3276600"/>
              <a:ext cx="2438400" cy="584776"/>
            </a:xfrm>
            <a:prstGeom prst="rect">
              <a:avLst/>
            </a:prstGeom>
          </p:spPr>
          <p:txBody>
            <a:bodyPr wrap="square">
              <a:spAutoFit/>
            </a:bodyPr>
            <a:lstStyle/>
            <a:p>
              <a:pPr algn="ctr"/>
              <a:r>
                <a:rPr lang="en-US" b="0" dirty="0" smtClean="0">
                  <a:solidFill>
                    <a:srgbClr val="002060"/>
                  </a:solidFill>
                  <a:latin typeface="Gill Sans"/>
                  <a:cs typeface="Gill Sans"/>
                </a:rPr>
                <a:t>&gt;100 PB of user data + </a:t>
              </a:r>
              <a:br>
                <a:rPr lang="en-US" b="0" dirty="0" smtClean="0">
                  <a:solidFill>
                    <a:srgbClr val="002060"/>
                  </a:solidFill>
                  <a:latin typeface="Gill Sans"/>
                  <a:cs typeface="Gill Sans"/>
                </a:rPr>
              </a:br>
              <a:r>
                <a:rPr lang="en-US" b="0" dirty="0" smtClean="0">
                  <a:solidFill>
                    <a:srgbClr val="002060"/>
                  </a:solidFill>
                  <a:latin typeface="Gill Sans"/>
                  <a:cs typeface="Gill Sans"/>
                </a:rPr>
                <a:t>500 TB/day (8/2012)</a:t>
              </a:r>
            </a:p>
          </p:txBody>
        </p:sp>
      </p:grpSp>
      <p:grpSp>
        <p:nvGrpSpPr>
          <p:cNvPr id="17" name="Group 29"/>
          <p:cNvGrpSpPr/>
          <p:nvPr/>
        </p:nvGrpSpPr>
        <p:grpSpPr>
          <a:xfrm>
            <a:off x="5029200" y="2801778"/>
            <a:ext cx="3657600" cy="932022"/>
            <a:chOff x="5181600" y="439578"/>
            <a:chExt cx="3657600" cy="932022"/>
          </a:xfrm>
        </p:grpSpPr>
        <p:pic>
          <p:nvPicPr>
            <p:cNvPr id="25" name="Picture 24" descr="jpmc_logo.jpg"/>
            <p:cNvPicPr>
              <a:picLocks noChangeAspect="1"/>
            </p:cNvPicPr>
            <p:nvPr/>
          </p:nvPicPr>
          <p:blipFill>
            <a:blip r:embed="rId6"/>
            <a:stretch>
              <a:fillRect/>
            </a:stretch>
          </p:blipFill>
          <p:spPr>
            <a:xfrm>
              <a:off x="5181600" y="439578"/>
              <a:ext cx="3581400" cy="381000"/>
            </a:xfrm>
            <a:prstGeom prst="rect">
              <a:avLst/>
            </a:prstGeom>
          </p:spPr>
        </p:pic>
        <p:sp>
          <p:nvSpPr>
            <p:cNvPr id="26" name="Rectangle 25"/>
            <p:cNvSpPr/>
            <p:nvPr/>
          </p:nvSpPr>
          <p:spPr>
            <a:xfrm>
              <a:off x="6482966" y="786824"/>
              <a:ext cx="2356234" cy="584776"/>
            </a:xfrm>
            <a:prstGeom prst="rect">
              <a:avLst/>
            </a:prstGeom>
          </p:spPr>
          <p:txBody>
            <a:bodyPr wrap="none">
              <a:spAutoFit/>
            </a:bodyPr>
            <a:lstStyle/>
            <a:p>
              <a:pPr algn="r"/>
              <a:r>
                <a:rPr lang="en-US" b="0" dirty="0" smtClean="0">
                  <a:solidFill>
                    <a:srgbClr val="0070C0"/>
                  </a:solidFill>
                  <a:latin typeface="Gill Sans"/>
                  <a:cs typeface="Gill Sans"/>
                </a:rPr>
                <a:t>150 PB on 50k+ servers </a:t>
              </a:r>
              <a:br>
                <a:rPr lang="en-US" b="0" dirty="0" smtClean="0">
                  <a:solidFill>
                    <a:srgbClr val="0070C0"/>
                  </a:solidFill>
                  <a:latin typeface="Gill Sans"/>
                  <a:cs typeface="Gill Sans"/>
                </a:rPr>
              </a:br>
              <a:r>
                <a:rPr lang="en-US" b="0" dirty="0" smtClean="0">
                  <a:solidFill>
                    <a:srgbClr val="0070C0"/>
                  </a:solidFill>
                  <a:latin typeface="Gill Sans"/>
                  <a:cs typeface="Gill Sans"/>
                </a:rPr>
                <a:t>running 15k apps (6/2011)</a:t>
              </a:r>
              <a:endParaRPr lang="en-US" b="0" dirty="0">
                <a:solidFill>
                  <a:srgbClr val="0070C0"/>
                </a:solidFill>
                <a:latin typeface="Gill Sans"/>
                <a:cs typeface="Gill Sans"/>
              </a:endParaRPr>
            </a:p>
          </p:txBody>
        </p:sp>
      </p:grpSp>
    </p:spTree>
    <p:extLst>
      <p:ext uri="{BB962C8B-B14F-4D97-AF65-F5344CB8AC3E}">
        <p14:creationId xmlns:p14="http://schemas.microsoft.com/office/powerpoint/2010/main" val="3441299094"/>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Memcached</a:t>
            </a:r>
            <a:r>
              <a:rPr lang="en-US" dirty="0" smtClean="0"/>
              <a:t> Join</a:t>
            </a:r>
            <a:endParaRPr lang="en-US" dirty="0"/>
          </a:p>
        </p:txBody>
      </p:sp>
      <p:sp>
        <p:nvSpPr>
          <p:cNvPr id="3" name="Content Placeholder 2"/>
          <p:cNvSpPr>
            <a:spLocks noGrp="1"/>
          </p:cNvSpPr>
          <p:nvPr>
            <p:ph idx="1"/>
          </p:nvPr>
        </p:nvSpPr>
        <p:spPr/>
        <p:txBody>
          <a:bodyPr/>
          <a:lstStyle/>
          <a:p>
            <a:r>
              <a:rPr lang="en-US" dirty="0" err="1" smtClean="0"/>
              <a:t>Memcached</a:t>
            </a:r>
            <a:r>
              <a:rPr lang="en-US" dirty="0" smtClean="0"/>
              <a:t> join:</a:t>
            </a:r>
          </a:p>
          <a:p>
            <a:pPr lvl="1"/>
            <a:r>
              <a:rPr lang="en-US" dirty="0" smtClean="0"/>
              <a:t>Load R into </a:t>
            </a:r>
            <a:r>
              <a:rPr lang="en-US" dirty="0" err="1" smtClean="0"/>
              <a:t>memcached</a:t>
            </a:r>
            <a:endParaRPr lang="en-US" dirty="0" smtClean="0"/>
          </a:p>
          <a:p>
            <a:pPr lvl="1"/>
            <a:r>
              <a:rPr lang="en-US" dirty="0" smtClean="0"/>
              <a:t>Replace in-memory hash lookup with </a:t>
            </a:r>
            <a:r>
              <a:rPr lang="en-US" dirty="0" err="1" smtClean="0"/>
              <a:t>memcached</a:t>
            </a:r>
            <a:r>
              <a:rPr lang="en-US" dirty="0" smtClean="0"/>
              <a:t> lookup</a:t>
            </a:r>
          </a:p>
          <a:p>
            <a:r>
              <a:rPr lang="en-US" dirty="0" smtClean="0"/>
              <a:t>Capacity and scalability?</a:t>
            </a:r>
          </a:p>
          <a:p>
            <a:pPr lvl="1"/>
            <a:r>
              <a:rPr lang="en-US" dirty="0" err="1" smtClean="0"/>
              <a:t>Memcached</a:t>
            </a:r>
            <a:r>
              <a:rPr lang="en-US" dirty="0" smtClean="0"/>
              <a:t> capacity &gt;&gt; RAM of individual node</a:t>
            </a:r>
          </a:p>
          <a:p>
            <a:pPr lvl="1"/>
            <a:r>
              <a:rPr lang="en-US" dirty="0" err="1" smtClean="0"/>
              <a:t>Memcached</a:t>
            </a:r>
            <a:r>
              <a:rPr lang="en-US" dirty="0" smtClean="0"/>
              <a:t> scales out with cluster</a:t>
            </a:r>
          </a:p>
          <a:p>
            <a:r>
              <a:rPr lang="en-US" dirty="0" smtClean="0"/>
              <a:t>Latency?</a:t>
            </a:r>
          </a:p>
          <a:p>
            <a:pPr lvl="1"/>
            <a:r>
              <a:rPr lang="en-US" dirty="0" err="1" smtClean="0"/>
              <a:t>Memcached</a:t>
            </a:r>
            <a:r>
              <a:rPr lang="en-US" dirty="0" smtClean="0"/>
              <a:t> is fast (basically, speed of network)</a:t>
            </a:r>
          </a:p>
          <a:p>
            <a:pPr lvl="1"/>
            <a:r>
              <a:rPr lang="en-US" dirty="0" smtClean="0"/>
              <a:t>Batch requests to amortize latency costs</a:t>
            </a:r>
          </a:p>
          <a:p>
            <a:pPr lvl="1"/>
            <a:endParaRPr lang="en-US" dirty="0"/>
          </a:p>
        </p:txBody>
      </p:sp>
      <p:sp>
        <p:nvSpPr>
          <p:cNvPr id="4" name="TextBox 3"/>
          <p:cNvSpPr txBox="1">
            <a:spLocks noChangeArrowheads="1"/>
          </p:cNvSpPr>
          <p:nvPr/>
        </p:nvSpPr>
        <p:spPr bwMode="auto">
          <a:xfrm>
            <a:off x="0" y="6611938"/>
            <a:ext cx="3276600" cy="246221"/>
          </a:xfrm>
          <a:prstGeom prst="rect">
            <a:avLst/>
          </a:prstGeom>
          <a:noFill/>
          <a:ln w="9525">
            <a:noFill/>
            <a:miter lim="800000"/>
            <a:headEnd/>
            <a:tailEnd/>
          </a:ln>
        </p:spPr>
        <p:txBody>
          <a:bodyPr wrap="square">
            <a:spAutoFit/>
          </a:bodyPr>
          <a:lstStyle/>
          <a:p>
            <a:r>
              <a:rPr lang="en-US" sz="1000" b="0" dirty="0" smtClean="0">
                <a:solidFill>
                  <a:schemeClr val="bg2"/>
                </a:solidFill>
              </a:rPr>
              <a:t>Source: See tech report by Lin et al. (2009)</a:t>
            </a:r>
          </a:p>
        </p:txBody>
      </p:sp>
    </p:spTree>
    <p:extLst>
      <p:ext uri="{BB962C8B-B14F-4D97-AF65-F5344CB8AC3E}">
        <p14:creationId xmlns:p14="http://schemas.microsoft.com/office/powerpoint/2010/main" val="225546913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Which join to use?</a:t>
            </a:r>
            <a:endParaRPr lang="en-US" dirty="0"/>
          </a:p>
        </p:txBody>
      </p:sp>
      <p:sp>
        <p:nvSpPr>
          <p:cNvPr id="3" name="Content Placeholder 2"/>
          <p:cNvSpPr>
            <a:spLocks noGrp="1"/>
          </p:cNvSpPr>
          <p:nvPr>
            <p:ph idx="1"/>
          </p:nvPr>
        </p:nvSpPr>
        <p:spPr/>
        <p:txBody>
          <a:bodyPr/>
          <a:lstStyle/>
          <a:p>
            <a:r>
              <a:rPr lang="en-US" dirty="0" smtClean="0"/>
              <a:t>In-memory join &gt; map-side join &gt; reduce-side join</a:t>
            </a:r>
          </a:p>
          <a:p>
            <a:pPr lvl="1"/>
            <a:r>
              <a:rPr lang="en-US" dirty="0" smtClean="0"/>
              <a:t>Why?</a:t>
            </a:r>
          </a:p>
          <a:p>
            <a:r>
              <a:rPr lang="en-US" dirty="0" smtClean="0"/>
              <a:t>Limitations of each?</a:t>
            </a:r>
          </a:p>
          <a:p>
            <a:pPr lvl="1"/>
            <a:r>
              <a:rPr lang="en-US" dirty="0" smtClean="0"/>
              <a:t>In-memory join: memory</a:t>
            </a:r>
          </a:p>
          <a:p>
            <a:pPr lvl="1"/>
            <a:r>
              <a:rPr lang="en-US" dirty="0" smtClean="0"/>
              <a:t>Map-side join: sort order and partitioning</a:t>
            </a:r>
          </a:p>
          <a:p>
            <a:pPr lvl="1"/>
            <a:r>
              <a:rPr lang="en-US" dirty="0" smtClean="0"/>
              <a:t>Reduce-side join: general purpose</a:t>
            </a:r>
            <a:endParaRPr lang="en-US" dirty="0"/>
          </a:p>
        </p:txBody>
      </p:sp>
    </p:spTree>
    <p:extLst>
      <p:ext uri="{BB962C8B-B14F-4D97-AF65-F5344CB8AC3E}">
        <p14:creationId xmlns:p14="http://schemas.microsoft.com/office/powerpoint/2010/main" val="1086356521"/>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Processing Relational Data: Summary</a:t>
            </a:r>
            <a:endParaRPr lang="en-US" dirty="0"/>
          </a:p>
        </p:txBody>
      </p:sp>
      <p:sp>
        <p:nvSpPr>
          <p:cNvPr id="3" name="Content Placeholder 2"/>
          <p:cNvSpPr>
            <a:spLocks noGrp="1"/>
          </p:cNvSpPr>
          <p:nvPr>
            <p:ph idx="1"/>
          </p:nvPr>
        </p:nvSpPr>
        <p:spPr/>
        <p:txBody>
          <a:bodyPr/>
          <a:lstStyle/>
          <a:p>
            <a:r>
              <a:rPr lang="en-US" dirty="0" smtClean="0"/>
              <a:t>MapReduce algorithms for processing relational data:</a:t>
            </a:r>
          </a:p>
          <a:p>
            <a:pPr lvl="1"/>
            <a:r>
              <a:rPr lang="en-US" dirty="0" smtClean="0"/>
              <a:t>Group by, sorting, partitioning are handled automatically by shuffle/sort in MapReduce</a:t>
            </a:r>
          </a:p>
          <a:p>
            <a:pPr lvl="1"/>
            <a:r>
              <a:rPr lang="en-US" dirty="0" smtClean="0"/>
              <a:t>Selection, projection, and other computations (e.g., aggregation), are performed either in mapper or reducer</a:t>
            </a:r>
          </a:p>
          <a:p>
            <a:pPr lvl="1"/>
            <a:r>
              <a:rPr lang="en-US" dirty="0" smtClean="0"/>
              <a:t>Multiple strategies for relational joins</a:t>
            </a:r>
          </a:p>
          <a:p>
            <a:r>
              <a:rPr lang="en-US" dirty="0" smtClean="0"/>
              <a:t>Complex operations require multiple MapReduce jobs</a:t>
            </a:r>
          </a:p>
          <a:p>
            <a:pPr lvl="1"/>
            <a:r>
              <a:rPr lang="en-US" dirty="0" smtClean="0"/>
              <a:t>Example: top ten URLs in terms of average time spent</a:t>
            </a:r>
          </a:p>
          <a:p>
            <a:pPr lvl="1"/>
            <a:r>
              <a:rPr lang="en-US" dirty="0" smtClean="0"/>
              <a:t>Opportunities for automatic optimization</a:t>
            </a:r>
          </a:p>
          <a:p>
            <a:pPr lvl="1"/>
            <a:endParaRPr lang="en-US" dirty="0" smtClean="0"/>
          </a:p>
        </p:txBody>
      </p:sp>
    </p:spTree>
    <p:extLst>
      <p:ext uri="{BB962C8B-B14F-4D97-AF65-F5344CB8AC3E}">
        <p14:creationId xmlns:p14="http://schemas.microsoft.com/office/powerpoint/2010/main" val="19734246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top.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59" y="-609600"/>
            <a:ext cx="9179859" cy="7467600"/>
          </a:xfrm>
          <a:prstGeom prst="rect">
            <a:avLst/>
          </a:prstGeom>
        </p:spPr>
      </p:pic>
      <p:sp>
        <p:nvSpPr>
          <p:cNvPr id="4" name="TextBox 3"/>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pl-PL" sz="1000" b="0" dirty="0" err="1" smtClean="0">
                <a:solidFill>
                  <a:schemeClr val="bg1"/>
                </a:solidFill>
              </a:rPr>
              <a:t>www.flickr.com</a:t>
            </a:r>
            <a:r>
              <a:rPr lang="pl-PL" sz="1000" b="0" dirty="0">
                <a:solidFill>
                  <a:schemeClr val="bg1"/>
                </a:solidFill>
              </a:rPr>
              <a:t>/</a:t>
            </a:r>
            <a:r>
              <a:rPr lang="pl-PL" sz="1000" b="0" dirty="0" err="1">
                <a:solidFill>
                  <a:schemeClr val="bg1"/>
                </a:solidFill>
              </a:rPr>
              <a:t>photos</a:t>
            </a:r>
            <a:r>
              <a:rPr lang="pl-PL" sz="1000" b="0" dirty="0">
                <a:solidFill>
                  <a:schemeClr val="bg1"/>
                </a:solidFill>
              </a:rPr>
              <a:t>/7518432@N06/2237536651/</a:t>
            </a:r>
            <a:endParaRPr lang="en-US" sz="1000" b="0" dirty="0">
              <a:solidFill>
                <a:schemeClr val="bg1"/>
              </a:solidFill>
            </a:endParaRPr>
          </a:p>
        </p:txBody>
      </p:sp>
      <p:sp>
        <p:nvSpPr>
          <p:cNvPr id="5" name="Title 3"/>
          <p:cNvSpPr txBox="1">
            <a:spLocks/>
          </p:cNvSpPr>
          <p:nvPr/>
        </p:nvSpPr>
        <p:spPr>
          <a:xfrm>
            <a:off x="381000" y="609600"/>
            <a:ext cx="7620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r>
              <a:rPr lang="en-US" dirty="0" smtClean="0">
                <a:solidFill>
                  <a:schemeClr val="tx1"/>
                </a:solidFill>
              </a:rPr>
              <a:t>MapReduce algorithms </a:t>
            </a:r>
            <a:br>
              <a:rPr lang="en-US" dirty="0" smtClean="0">
                <a:solidFill>
                  <a:schemeClr val="tx1"/>
                </a:solidFill>
              </a:rPr>
            </a:br>
            <a:r>
              <a:rPr lang="en-US" dirty="0" smtClean="0">
                <a:solidFill>
                  <a:schemeClr val="tx1"/>
                </a:solidFill>
              </a:rPr>
              <a:t>for processing relational data</a:t>
            </a:r>
            <a:endParaRPr lang="en-US" dirty="0">
              <a:solidFill>
                <a:schemeClr val="tx1"/>
              </a:solidFill>
            </a:endParaRPr>
          </a:p>
        </p:txBody>
      </p:sp>
    </p:spTree>
    <p:extLst>
      <p:ext uri="{BB962C8B-B14F-4D97-AF65-F5344CB8AC3E}">
        <p14:creationId xmlns:p14="http://schemas.microsoft.com/office/powerpoint/2010/main" val="308796116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Need for High-Level Languages</a:t>
            </a:r>
            <a:endParaRPr lang="en-US" dirty="0"/>
          </a:p>
        </p:txBody>
      </p:sp>
      <p:sp>
        <p:nvSpPr>
          <p:cNvPr id="3" name="Content Placeholder 2"/>
          <p:cNvSpPr>
            <a:spLocks noGrp="1"/>
          </p:cNvSpPr>
          <p:nvPr>
            <p:ph idx="1"/>
          </p:nvPr>
        </p:nvSpPr>
        <p:spPr/>
        <p:txBody>
          <a:bodyPr/>
          <a:lstStyle/>
          <a:p>
            <a:r>
              <a:rPr lang="en-US" dirty="0" smtClean="0"/>
              <a:t>Hadoop is great for large-data processing!</a:t>
            </a:r>
          </a:p>
          <a:p>
            <a:pPr lvl="1"/>
            <a:r>
              <a:rPr lang="en-US" dirty="0" smtClean="0"/>
              <a:t>But writing Java programs for everything is verbose and slow</a:t>
            </a:r>
          </a:p>
          <a:p>
            <a:pPr lvl="1"/>
            <a:r>
              <a:rPr lang="en-US" dirty="0" smtClean="0"/>
              <a:t>Data scientists don’t </a:t>
            </a:r>
            <a:r>
              <a:rPr lang="en-US" dirty="0" smtClean="0"/>
              <a:t>want to </a:t>
            </a:r>
            <a:r>
              <a:rPr lang="en-US" dirty="0" smtClean="0"/>
              <a:t>write </a:t>
            </a:r>
            <a:r>
              <a:rPr lang="en-US" dirty="0" smtClean="0"/>
              <a:t>Java</a:t>
            </a:r>
          </a:p>
          <a:p>
            <a:r>
              <a:rPr lang="en-US" dirty="0" smtClean="0"/>
              <a:t>Solution: develop higher-level data processing languages</a:t>
            </a:r>
          </a:p>
          <a:p>
            <a:pPr lvl="1"/>
            <a:r>
              <a:rPr lang="en-US" dirty="0" smtClean="0"/>
              <a:t>Hive: HQL is like SQL</a:t>
            </a:r>
          </a:p>
          <a:p>
            <a:pPr lvl="1"/>
            <a:r>
              <a:rPr lang="en-US" dirty="0" smtClean="0"/>
              <a:t>Pig: Pig Latin is a bit like Perl</a:t>
            </a:r>
            <a:endParaRPr lang="en-US" dirty="0"/>
          </a:p>
        </p:txBody>
      </p:sp>
    </p:spTree>
    <p:extLst>
      <p:ext uri="{BB962C8B-B14F-4D97-AF65-F5344CB8AC3E}">
        <p14:creationId xmlns:p14="http://schemas.microsoft.com/office/powerpoint/2010/main" val="28310681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and Pig</a:t>
            </a:r>
            <a:endParaRPr lang="en-US" dirty="0"/>
          </a:p>
        </p:txBody>
      </p:sp>
      <p:sp>
        <p:nvSpPr>
          <p:cNvPr id="3" name="Content Placeholder 2"/>
          <p:cNvSpPr>
            <a:spLocks noGrp="1"/>
          </p:cNvSpPr>
          <p:nvPr>
            <p:ph idx="1"/>
          </p:nvPr>
        </p:nvSpPr>
        <p:spPr/>
        <p:txBody>
          <a:bodyPr/>
          <a:lstStyle/>
          <a:p>
            <a:r>
              <a:rPr lang="en-US" dirty="0" smtClean="0"/>
              <a:t>Hive: data warehousing application in Hadoop</a:t>
            </a:r>
          </a:p>
          <a:p>
            <a:pPr lvl="1"/>
            <a:r>
              <a:rPr lang="en-US" dirty="0" smtClean="0"/>
              <a:t>Query language is HQL, variant of SQL</a:t>
            </a:r>
          </a:p>
          <a:p>
            <a:pPr lvl="1"/>
            <a:r>
              <a:rPr lang="en-US" dirty="0" smtClean="0"/>
              <a:t>Tables stored on </a:t>
            </a:r>
            <a:r>
              <a:rPr lang="en-US" dirty="0" smtClean="0"/>
              <a:t>HDFS with different encodings</a:t>
            </a:r>
            <a:endParaRPr lang="en-US" dirty="0" smtClean="0"/>
          </a:p>
          <a:p>
            <a:pPr lvl="1"/>
            <a:r>
              <a:rPr lang="en-US" dirty="0" smtClean="0"/>
              <a:t>Developed by </a:t>
            </a:r>
            <a:r>
              <a:rPr lang="en-US" dirty="0" err="1" smtClean="0"/>
              <a:t>Facebook</a:t>
            </a:r>
            <a:r>
              <a:rPr lang="en-US" dirty="0" smtClean="0"/>
              <a:t>, now open source</a:t>
            </a:r>
          </a:p>
          <a:p>
            <a:r>
              <a:rPr lang="en-US" dirty="0" smtClean="0"/>
              <a:t>Pig: large-scale data processing system</a:t>
            </a:r>
          </a:p>
          <a:p>
            <a:pPr lvl="1"/>
            <a:r>
              <a:rPr lang="en-US" dirty="0" smtClean="0"/>
              <a:t>Scripts are written in Pig Latin, a dataflow </a:t>
            </a:r>
            <a:r>
              <a:rPr lang="en-US" dirty="0" smtClean="0"/>
              <a:t>language</a:t>
            </a:r>
          </a:p>
          <a:p>
            <a:pPr lvl="1"/>
            <a:r>
              <a:rPr lang="en-US" dirty="0" smtClean="0"/>
              <a:t>Programmer focuses on data transformations</a:t>
            </a:r>
            <a:endParaRPr lang="en-US" dirty="0" smtClean="0"/>
          </a:p>
          <a:p>
            <a:pPr lvl="1"/>
            <a:r>
              <a:rPr lang="en-US" dirty="0" smtClean="0"/>
              <a:t>Developed by Yahoo!, now open source</a:t>
            </a:r>
          </a:p>
          <a:p>
            <a:r>
              <a:rPr lang="en-US" dirty="0" smtClean="0"/>
              <a:t>Common </a:t>
            </a:r>
            <a:r>
              <a:rPr lang="en-US" dirty="0" smtClean="0"/>
              <a:t>idea:</a:t>
            </a:r>
          </a:p>
          <a:p>
            <a:pPr lvl="1"/>
            <a:r>
              <a:rPr lang="en-US" dirty="0" smtClean="0"/>
              <a:t>Provide higher-level language to facilitate large-data processing</a:t>
            </a:r>
          </a:p>
          <a:p>
            <a:pPr lvl="1"/>
            <a:r>
              <a:rPr lang="en-US" dirty="0" smtClean="0"/>
              <a:t>Higher-level language “compiles down” to Hadoop jobs</a:t>
            </a:r>
          </a:p>
          <a:p>
            <a:pPr lvl="1"/>
            <a:endParaRPr lang="en-US" dirty="0" smtClean="0"/>
          </a:p>
          <a:p>
            <a:pPr lvl="1"/>
            <a:endParaRPr lang="en-US" dirty="0"/>
          </a:p>
        </p:txBody>
      </p:sp>
      <p:pic>
        <p:nvPicPr>
          <p:cNvPr id="5" name="Picture 4" descr="hive-logo.png"/>
          <p:cNvPicPr>
            <a:picLocks noChangeAspect="1"/>
          </p:cNvPicPr>
          <p:nvPr/>
        </p:nvPicPr>
        <p:blipFill>
          <a:blip r:embed="rId2" cstate="print"/>
          <a:stretch>
            <a:fillRect/>
          </a:stretch>
        </p:blipFill>
        <p:spPr>
          <a:xfrm>
            <a:off x="7162800" y="914400"/>
            <a:ext cx="1795299" cy="1606320"/>
          </a:xfrm>
          <a:prstGeom prst="rect">
            <a:avLst/>
          </a:prstGeom>
        </p:spPr>
      </p:pic>
      <p:pic>
        <p:nvPicPr>
          <p:cNvPr id="6" name="Picture 5" descr="pig-in-overalls-big.gif"/>
          <p:cNvPicPr>
            <a:picLocks noChangeAspect="1"/>
          </p:cNvPicPr>
          <p:nvPr/>
        </p:nvPicPr>
        <p:blipFill>
          <a:blip r:embed="rId3" cstate="print"/>
          <a:stretch>
            <a:fillRect/>
          </a:stretch>
        </p:blipFill>
        <p:spPr>
          <a:xfrm>
            <a:off x="7429394" y="2743200"/>
            <a:ext cx="1181206" cy="1752600"/>
          </a:xfrm>
          <a:prstGeom prst="rect">
            <a:avLst/>
          </a:prstGeom>
        </p:spPr>
      </p:pic>
    </p:spTree>
    <p:extLst>
      <p:ext uri="{BB962C8B-B14F-4D97-AF65-F5344CB8AC3E}">
        <p14:creationId xmlns:p14="http://schemas.microsoft.com/office/powerpoint/2010/main" val="1893724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Example</a:t>
            </a:r>
            <a:endParaRPr lang="en-US" dirty="0"/>
          </a:p>
        </p:txBody>
      </p:sp>
      <p:sp>
        <p:nvSpPr>
          <p:cNvPr id="3" name="Content Placeholder 2"/>
          <p:cNvSpPr>
            <a:spLocks noGrp="1"/>
          </p:cNvSpPr>
          <p:nvPr>
            <p:ph idx="1"/>
          </p:nvPr>
        </p:nvSpPr>
        <p:spPr/>
        <p:txBody>
          <a:bodyPr/>
          <a:lstStyle/>
          <a:p>
            <a:r>
              <a:rPr lang="en-US" dirty="0" smtClean="0"/>
              <a:t>Hive looks similar to an SQL database</a:t>
            </a:r>
          </a:p>
          <a:p>
            <a:r>
              <a:rPr lang="en-US" dirty="0" smtClean="0"/>
              <a:t>Relational join on two tables:</a:t>
            </a:r>
          </a:p>
          <a:p>
            <a:pPr lvl="1"/>
            <a:r>
              <a:rPr lang="en-US" dirty="0" smtClean="0"/>
              <a:t>Table of word counts from Shakespeare collection</a:t>
            </a:r>
          </a:p>
          <a:p>
            <a:pPr lvl="1"/>
            <a:r>
              <a:rPr lang="en-US" dirty="0" smtClean="0"/>
              <a:t>Table of word counts from the bible</a:t>
            </a:r>
          </a:p>
          <a:p>
            <a:pPr lvl="1"/>
            <a:endParaRPr lang="en-US" dirty="0"/>
          </a:p>
        </p:txBody>
      </p:sp>
      <p:sp>
        <p:nvSpPr>
          <p:cNvPr id="4" name="TextBox 3"/>
          <p:cNvSpPr txBox="1">
            <a:spLocks noChangeArrowheads="1"/>
          </p:cNvSpPr>
          <p:nvPr/>
        </p:nvSpPr>
        <p:spPr bwMode="auto">
          <a:xfrm>
            <a:off x="0" y="6611938"/>
            <a:ext cx="32766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Material drawn from </a:t>
            </a:r>
            <a:r>
              <a:rPr lang="en-US" sz="1000" b="0" dirty="0" err="1" smtClean="0">
                <a:solidFill>
                  <a:schemeClr val="bg2"/>
                </a:solidFill>
              </a:rPr>
              <a:t>Cloudera</a:t>
            </a:r>
            <a:r>
              <a:rPr lang="en-US" sz="1000" b="0" dirty="0" smtClean="0">
                <a:solidFill>
                  <a:schemeClr val="bg2"/>
                </a:solidFill>
              </a:rPr>
              <a:t> training VM</a:t>
            </a:r>
            <a:endParaRPr lang="en-US" sz="1000" b="0" dirty="0">
              <a:solidFill>
                <a:schemeClr val="bg2"/>
              </a:solidFill>
            </a:endParaRPr>
          </a:p>
        </p:txBody>
      </p:sp>
      <p:sp>
        <p:nvSpPr>
          <p:cNvPr id="5" name="TextBox 4"/>
          <p:cNvSpPr txBox="1"/>
          <p:nvPr/>
        </p:nvSpPr>
        <p:spPr>
          <a:xfrm>
            <a:off x="1143000" y="2971800"/>
            <a:ext cx="7010400" cy="3539430"/>
          </a:xfrm>
          <a:prstGeom prst="rect">
            <a:avLst/>
          </a:prstGeom>
          <a:noFill/>
        </p:spPr>
        <p:txBody>
          <a:bodyPr wrap="square" rtlCol="0">
            <a:spAutoFit/>
          </a:bodyPr>
          <a:lstStyle/>
          <a:p>
            <a:r>
              <a:rPr lang="en-US" b="0" dirty="0" smtClean="0">
                <a:solidFill>
                  <a:schemeClr val="bg1"/>
                </a:solidFill>
              </a:rPr>
              <a:t>SELECT </a:t>
            </a:r>
            <a:r>
              <a:rPr lang="en-US" b="0" dirty="0" err="1" smtClean="0">
                <a:solidFill>
                  <a:schemeClr val="bg1"/>
                </a:solidFill>
              </a:rPr>
              <a:t>s.word</a:t>
            </a:r>
            <a:r>
              <a:rPr lang="en-US" b="0" dirty="0" smtClean="0">
                <a:solidFill>
                  <a:schemeClr val="bg1"/>
                </a:solidFill>
              </a:rPr>
              <a:t>, </a:t>
            </a:r>
            <a:r>
              <a:rPr lang="en-US" b="0" dirty="0" err="1" smtClean="0">
                <a:solidFill>
                  <a:schemeClr val="bg1"/>
                </a:solidFill>
              </a:rPr>
              <a:t>s.freq</a:t>
            </a:r>
            <a:r>
              <a:rPr lang="en-US" b="0" dirty="0" smtClean="0">
                <a:solidFill>
                  <a:schemeClr val="bg1"/>
                </a:solidFill>
              </a:rPr>
              <a:t>, </a:t>
            </a:r>
            <a:r>
              <a:rPr lang="en-US" b="0" dirty="0" err="1" smtClean="0">
                <a:solidFill>
                  <a:schemeClr val="bg1"/>
                </a:solidFill>
              </a:rPr>
              <a:t>k.freq</a:t>
            </a:r>
            <a:r>
              <a:rPr lang="en-US" b="0" dirty="0" smtClean="0">
                <a:solidFill>
                  <a:schemeClr val="bg1"/>
                </a:solidFill>
              </a:rPr>
              <a:t> FROM </a:t>
            </a:r>
            <a:r>
              <a:rPr lang="en-US" b="0" dirty="0" err="1" smtClean="0">
                <a:solidFill>
                  <a:schemeClr val="bg1"/>
                </a:solidFill>
              </a:rPr>
              <a:t>shakespeare</a:t>
            </a:r>
            <a:r>
              <a:rPr lang="en-US" b="0" dirty="0" smtClean="0">
                <a:solidFill>
                  <a:schemeClr val="bg1"/>
                </a:solidFill>
              </a:rPr>
              <a:t> s </a:t>
            </a:r>
          </a:p>
          <a:p>
            <a:r>
              <a:rPr lang="en-US" b="0" dirty="0" smtClean="0">
                <a:solidFill>
                  <a:schemeClr val="bg1"/>
                </a:solidFill>
              </a:rPr>
              <a:t>  JOIN bible k ON (</a:t>
            </a:r>
            <a:r>
              <a:rPr lang="en-US" b="0" dirty="0" err="1" smtClean="0">
                <a:solidFill>
                  <a:schemeClr val="bg1"/>
                </a:solidFill>
              </a:rPr>
              <a:t>s.word</a:t>
            </a:r>
            <a:r>
              <a:rPr lang="en-US" b="0" dirty="0" smtClean="0">
                <a:solidFill>
                  <a:schemeClr val="bg1"/>
                </a:solidFill>
              </a:rPr>
              <a:t> = </a:t>
            </a:r>
            <a:r>
              <a:rPr lang="en-US" b="0" dirty="0" err="1" smtClean="0">
                <a:solidFill>
                  <a:schemeClr val="bg1"/>
                </a:solidFill>
              </a:rPr>
              <a:t>k.word</a:t>
            </a:r>
            <a:r>
              <a:rPr lang="en-US" b="0" dirty="0" smtClean="0">
                <a:solidFill>
                  <a:schemeClr val="bg1"/>
                </a:solidFill>
              </a:rPr>
              <a:t>) WHERE </a:t>
            </a:r>
            <a:r>
              <a:rPr lang="en-US" b="0" dirty="0" err="1" smtClean="0">
                <a:solidFill>
                  <a:schemeClr val="bg1"/>
                </a:solidFill>
              </a:rPr>
              <a:t>s.freq</a:t>
            </a:r>
            <a:r>
              <a:rPr lang="en-US" b="0" dirty="0" smtClean="0">
                <a:solidFill>
                  <a:schemeClr val="bg1"/>
                </a:solidFill>
              </a:rPr>
              <a:t> &gt;= 1 AND </a:t>
            </a:r>
            <a:r>
              <a:rPr lang="en-US" b="0" dirty="0" err="1" smtClean="0">
                <a:solidFill>
                  <a:schemeClr val="bg1"/>
                </a:solidFill>
              </a:rPr>
              <a:t>k.freq</a:t>
            </a:r>
            <a:r>
              <a:rPr lang="en-US" b="0" dirty="0" smtClean="0">
                <a:solidFill>
                  <a:schemeClr val="bg1"/>
                </a:solidFill>
              </a:rPr>
              <a:t> &gt;= 1 </a:t>
            </a:r>
            <a:br>
              <a:rPr lang="en-US" b="0" dirty="0" smtClean="0">
                <a:solidFill>
                  <a:schemeClr val="bg1"/>
                </a:solidFill>
              </a:rPr>
            </a:br>
            <a:r>
              <a:rPr lang="en-US" b="0" dirty="0" smtClean="0">
                <a:solidFill>
                  <a:schemeClr val="bg1"/>
                </a:solidFill>
              </a:rPr>
              <a:t>  ORDER BY </a:t>
            </a:r>
            <a:r>
              <a:rPr lang="en-US" b="0" dirty="0" err="1" smtClean="0">
                <a:solidFill>
                  <a:schemeClr val="bg1"/>
                </a:solidFill>
              </a:rPr>
              <a:t>s.freq</a:t>
            </a:r>
            <a:r>
              <a:rPr lang="en-US" b="0" dirty="0" smtClean="0">
                <a:solidFill>
                  <a:schemeClr val="bg1"/>
                </a:solidFill>
              </a:rPr>
              <a:t> DESC LIMIT 10;</a:t>
            </a:r>
          </a:p>
          <a:p>
            <a:endParaRPr lang="en-US" b="0" dirty="0" smtClean="0">
              <a:solidFill>
                <a:schemeClr val="bg1"/>
              </a:solidFill>
            </a:endParaRPr>
          </a:p>
          <a:p>
            <a:r>
              <a:rPr lang="en-US" b="0" dirty="0" smtClean="0">
                <a:solidFill>
                  <a:schemeClr val="bg1"/>
                </a:solidFill>
              </a:rPr>
              <a:t>the	25848	62394</a:t>
            </a:r>
          </a:p>
          <a:p>
            <a:r>
              <a:rPr lang="en-US" b="0" dirty="0" smtClean="0">
                <a:solidFill>
                  <a:schemeClr val="bg1"/>
                </a:solidFill>
              </a:rPr>
              <a:t>I	23031	8854</a:t>
            </a:r>
          </a:p>
          <a:p>
            <a:r>
              <a:rPr lang="en-US" b="0" dirty="0" smtClean="0">
                <a:solidFill>
                  <a:schemeClr val="bg1"/>
                </a:solidFill>
              </a:rPr>
              <a:t>and	19671	38985</a:t>
            </a:r>
          </a:p>
          <a:p>
            <a:r>
              <a:rPr lang="en-US" b="0" dirty="0" smtClean="0">
                <a:solidFill>
                  <a:schemeClr val="bg1"/>
                </a:solidFill>
              </a:rPr>
              <a:t>to	18038	13526</a:t>
            </a:r>
          </a:p>
          <a:p>
            <a:r>
              <a:rPr lang="en-US" b="0" dirty="0" smtClean="0">
                <a:solidFill>
                  <a:schemeClr val="bg1"/>
                </a:solidFill>
              </a:rPr>
              <a:t>of	16700	34654</a:t>
            </a:r>
          </a:p>
          <a:p>
            <a:r>
              <a:rPr lang="en-US" b="0" dirty="0" smtClean="0">
                <a:solidFill>
                  <a:schemeClr val="bg1"/>
                </a:solidFill>
              </a:rPr>
              <a:t>a	14170	8057</a:t>
            </a:r>
          </a:p>
          <a:p>
            <a:r>
              <a:rPr lang="en-US" b="0" dirty="0" smtClean="0">
                <a:solidFill>
                  <a:schemeClr val="bg1"/>
                </a:solidFill>
              </a:rPr>
              <a:t>you	12702	2720</a:t>
            </a:r>
          </a:p>
          <a:p>
            <a:r>
              <a:rPr lang="en-US" b="0" dirty="0" smtClean="0">
                <a:solidFill>
                  <a:schemeClr val="bg1"/>
                </a:solidFill>
              </a:rPr>
              <a:t>my	11297	4135</a:t>
            </a:r>
          </a:p>
          <a:p>
            <a:r>
              <a:rPr lang="en-US" b="0" dirty="0" smtClean="0">
                <a:solidFill>
                  <a:schemeClr val="bg1"/>
                </a:solidFill>
              </a:rPr>
              <a:t>in	10797	12445</a:t>
            </a:r>
          </a:p>
          <a:p>
            <a:r>
              <a:rPr lang="en-US" b="0" dirty="0" smtClean="0">
                <a:solidFill>
                  <a:schemeClr val="bg1"/>
                </a:solidFill>
              </a:rPr>
              <a:t>is	8882	6884</a:t>
            </a:r>
            <a:endParaRPr lang="en-US" b="0" dirty="0">
              <a:solidFill>
                <a:schemeClr val="bg1"/>
              </a:solidFill>
            </a:endParaRPr>
          </a:p>
        </p:txBody>
      </p:sp>
    </p:spTree>
    <p:extLst>
      <p:ext uri="{BB962C8B-B14F-4D97-AF65-F5344CB8AC3E}">
        <p14:creationId xmlns:p14="http://schemas.microsoft.com/office/powerpoint/2010/main" val="33373598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4" name="TextBox 3"/>
          <p:cNvSpPr txBox="1"/>
          <p:nvPr/>
        </p:nvSpPr>
        <p:spPr>
          <a:xfrm>
            <a:off x="838200" y="1302603"/>
            <a:ext cx="7010400" cy="830997"/>
          </a:xfrm>
          <a:prstGeom prst="rect">
            <a:avLst/>
          </a:prstGeom>
          <a:noFill/>
        </p:spPr>
        <p:txBody>
          <a:bodyPr wrap="square" rtlCol="0">
            <a:spAutoFit/>
          </a:bodyPr>
          <a:lstStyle/>
          <a:p>
            <a:r>
              <a:rPr lang="en-US" b="0" dirty="0" smtClean="0">
                <a:solidFill>
                  <a:schemeClr val="bg1"/>
                </a:solidFill>
              </a:rPr>
              <a:t>SELECT </a:t>
            </a:r>
            <a:r>
              <a:rPr lang="en-US" b="0" dirty="0" err="1" smtClean="0">
                <a:solidFill>
                  <a:schemeClr val="bg1"/>
                </a:solidFill>
              </a:rPr>
              <a:t>s.word</a:t>
            </a:r>
            <a:r>
              <a:rPr lang="en-US" b="0" dirty="0" smtClean="0">
                <a:solidFill>
                  <a:schemeClr val="bg1"/>
                </a:solidFill>
              </a:rPr>
              <a:t>, </a:t>
            </a:r>
            <a:r>
              <a:rPr lang="en-US" b="0" dirty="0" err="1" smtClean="0">
                <a:solidFill>
                  <a:schemeClr val="bg1"/>
                </a:solidFill>
              </a:rPr>
              <a:t>s.freq</a:t>
            </a:r>
            <a:r>
              <a:rPr lang="en-US" b="0" dirty="0" smtClean="0">
                <a:solidFill>
                  <a:schemeClr val="bg1"/>
                </a:solidFill>
              </a:rPr>
              <a:t>, </a:t>
            </a:r>
            <a:r>
              <a:rPr lang="en-US" b="0" dirty="0" err="1" smtClean="0">
                <a:solidFill>
                  <a:schemeClr val="bg1"/>
                </a:solidFill>
              </a:rPr>
              <a:t>k.freq</a:t>
            </a:r>
            <a:r>
              <a:rPr lang="en-US" b="0" dirty="0" smtClean="0">
                <a:solidFill>
                  <a:schemeClr val="bg1"/>
                </a:solidFill>
              </a:rPr>
              <a:t> FROM </a:t>
            </a:r>
            <a:r>
              <a:rPr lang="en-US" b="0" dirty="0" err="1" smtClean="0">
                <a:solidFill>
                  <a:schemeClr val="bg1"/>
                </a:solidFill>
              </a:rPr>
              <a:t>shakespeare</a:t>
            </a:r>
            <a:r>
              <a:rPr lang="en-US" b="0" dirty="0" smtClean="0">
                <a:solidFill>
                  <a:schemeClr val="bg1"/>
                </a:solidFill>
              </a:rPr>
              <a:t> s </a:t>
            </a:r>
          </a:p>
          <a:p>
            <a:r>
              <a:rPr lang="en-US" b="0" dirty="0" smtClean="0">
                <a:solidFill>
                  <a:schemeClr val="bg1"/>
                </a:solidFill>
              </a:rPr>
              <a:t>  JOIN bible k ON (</a:t>
            </a:r>
            <a:r>
              <a:rPr lang="en-US" b="0" dirty="0" err="1" smtClean="0">
                <a:solidFill>
                  <a:schemeClr val="bg1"/>
                </a:solidFill>
              </a:rPr>
              <a:t>s.word</a:t>
            </a:r>
            <a:r>
              <a:rPr lang="en-US" b="0" dirty="0" smtClean="0">
                <a:solidFill>
                  <a:schemeClr val="bg1"/>
                </a:solidFill>
              </a:rPr>
              <a:t> = </a:t>
            </a:r>
            <a:r>
              <a:rPr lang="en-US" b="0" dirty="0" err="1" smtClean="0">
                <a:solidFill>
                  <a:schemeClr val="bg1"/>
                </a:solidFill>
              </a:rPr>
              <a:t>k.word</a:t>
            </a:r>
            <a:r>
              <a:rPr lang="en-US" b="0" dirty="0" smtClean="0">
                <a:solidFill>
                  <a:schemeClr val="bg1"/>
                </a:solidFill>
              </a:rPr>
              <a:t>) WHERE </a:t>
            </a:r>
            <a:r>
              <a:rPr lang="en-US" b="0" dirty="0" err="1" smtClean="0">
                <a:solidFill>
                  <a:schemeClr val="bg1"/>
                </a:solidFill>
              </a:rPr>
              <a:t>s.freq</a:t>
            </a:r>
            <a:r>
              <a:rPr lang="en-US" b="0" dirty="0" smtClean="0">
                <a:solidFill>
                  <a:schemeClr val="bg1"/>
                </a:solidFill>
              </a:rPr>
              <a:t> &gt;= 1 AND </a:t>
            </a:r>
            <a:r>
              <a:rPr lang="en-US" b="0" dirty="0" err="1" smtClean="0">
                <a:solidFill>
                  <a:schemeClr val="bg1"/>
                </a:solidFill>
              </a:rPr>
              <a:t>k.freq</a:t>
            </a:r>
            <a:r>
              <a:rPr lang="en-US" b="0" dirty="0" smtClean="0">
                <a:solidFill>
                  <a:schemeClr val="bg1"/>
                </a:solidFill>
              </a:rPr>
              <a:t> &gt;= 1 </a:t>
            </a:r>
            <a:br>
              <a:rPr lang="en-US" b="0" dirty="0" smtClean="0">
                <a:solidFill>
                  <a:schemeClr val="bg1"/>
                </a:solidFill>
              </a:rPr>
            </a:br>
            <a:r>
              <a:rPr lang="en-US" b="0" dirty="0" smtClean="0">
                <a:solidFill>
                  <a:schemeClr val="bg1"/>
                </a:solidFill>
              </a:rPr>
              <a:t>  ORDER BY </a:t>
            </a:r>
            <a:r>
              <a:rPr lang="en-US" b="0" dirty="0" err="1" smtClean="0">
                <a:solidFill>
                  <a:schemeClr val="bg1"/>
                </a:solidFill>
              </a:rPr>
              <a:t>s.freq</a:t>
            </a:r>
            <a:r>
              <a:rPr lang="en-US" b="0" dirty="0" smtClean="0">
                <a:solidFill>
                  <a:schemeClr val="bg1"/>
                </a:solidFill>
              </a:rPr>
              <a:t> DESC LIMIT 10;</a:t>
            </a:r>
          </a:p>
        </p:txBody>
      </p:sp>
      <p:sp>
        <p:nvSpPr>
          <p:cNvPr id="5" name="TextBox 4"/>
          <p:cNvSpPr txBox="1"/>
          <p:nvPr/>
        </p:nvSpPr>
        <p:spPr>
          <a:xfrm>
            <a:off x="762000" y="3863370"/>
            <a:ext cx="6781800" cy="784830"/>
          </a:xfrm>
          <a:prstGeom prst="rect">
            <a:avLst/>
          </a:prstGeom>
          <a:noFill/>
        </p:spPr>
        <p:txBody>
          <a:bodyPr wrap="square" rtlCol="0">
            <a:spAutoFit/>
          </a:bodyPr>
          <a:lstStyle/>
          <a:p>
            <a:r>
              <a:rPr lang="en-US" sz="900" b="0" dirty="0" smtClean="0">
                <a:solidFill>
                  <a:schemeClr val="bg1"/>
                </a:solidFill>
              </a:rPr>
              <a:t>(TOK_QUERY (TOK_FROM (TOK_JOIN (TOK_TABREF </a:t>
            </a:r>
            <a:r>
              <a:rPr lang="en-US" sz="900" b="0" dirty="0" err="1" smtClean="0">
                <a:solidFill>
                  <a:schemeClr val="bg1"/>
                </a:solidFill>
              </a:rPr>
              <a:t>shakespeare</a:t>
            </a:r>
            <a:r>
              <a:rPr lang="en-US" sz="900" b="0" dirty="0" smtClean="0">
                <a:solidFill>
                  <a:schemeClr val="bg1"/>
                </a:solidFill>
              </a:rPr>
              <a:t> s) (TOK_TABREF bible k) (= (. (TOK_TABLE_OR_COL s) word) (. (TOK_TABLE_OR_COL k) word)))) (TOK_INSERT (TOK_DESTINATION (TOK_DIR TOK_TMP_FILE)) (TOK_SELECT (TOK_SELEXPR (. (TOK_TABLE_OR_COL s) word)) (TOK_SELEXPR (. (TOK_TABLE_OR_COL s) freq)) (TOK_SELEXPR (. (TOK_TABLE_OR_COL k) freq))) (TOK_WHERE (AND (&gt;= (. (TOK_TABLE_OR_COL s) freq) 1) (&gt;= (. (TOK_TABLE_OR_COL k) freq) 1))) (TOK_ORDERBY (TOK_TABSORTCOLNAMEDESC (. (TOK_TABLE_OR_COL s) freq))) (TOK_LIMIT 10)))</a:t>
            </a:r>
            <a:endParaRPr lang="en-US" sz="900" b="0" dirty="0">
              <a:solidFill>
                <a:schemeClr val="bg1"/>
              </a:solidFill>
            </a:endParaRPr>
          </a:p>
        </p:txBody>
      </p:sp>
      <p:sp>
        <p:nvSpPr>
          <p:cNvPr id="9" name="Down Arrow 8"/>
          <p:cNvSpPr/>
          <p:nvPr/>
        </p:nvSpPr>
        <p:spPr bwMode="auto">
          <a:xfrm>
            <a:off x="3733800" y="25908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0" name="Down Arrow 9"/>
          <p:cNvSpPr/>
          <p:nvPr/>
        </p:nvSpPr>
        <p:spPr bwMode="auto">
          <a:xfrm>
            <a:off x="3733800" y="4953000"/>
            <a:ext cx="838200" cy="838200"/>
          </a:xfrm>
          <a:prstGeom prst="down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11" name="TextBox 10"/>
          <p:cNvSpPr txBox="1"/>
          <p:nvPr/>
        </p:nvSpPr>
        <p:spPr>
          <a:xfrm>
            <a:off x="2133600" y="5867400"/>
            <a:ext cx="4038600" cy="338554"/>
          </a:xfrm>
          <a:prstGeom prst="rect">
            <a:avLst/>
          </a:prstGeom>
          <a:noFill/>
        </p:spPr>
        <p:txBody>
          <a:bodyPr wrap="square" rtlCol="0">
            <a:spAutoFit/>
          </a:bodyPr>
          <a:lstStyle/>
          <a:p>
            <a:pPr algn="ctr"/>
            <a:r>
              <a:rPr lang="en-US" b="0" dirty="0" smtClean="0">
                <a:solidFill>
                  <a:schemeClr val="bg1"/>
                </a:solidFill>
              </a:rPr>
              <a:t>(one or more of MapReduce jobs)</a:t>
            </a:r>
          </a:p>
        </p:txBody>
      </p:sp>
      <p:sp>
        <p:nvSpPr>
          <p:cNvPr id="12" name="TextBox 11"/>
          <p:cNvSpPr txBox="1"/>
          <p:nvPr/>
        </p:nvSpPr>
        <p:spPr>
          <a:xfrm>
            <a:off x="2133600" y="3505200"/>
            <a:ext cx="4038600" cy="338554"/>
          </a:xfrm>
          <a:prstGeom prst="rect">
            <a:avLst/>
          </a:prstGeom>
          <a:noFill/>
        </p:spPr>
        <p:txBody>
          <a:bodyPr wrap="square" rtlCol="0">
            <a:spAutoFit/>
          </a:bodyPr>
          <a:lstStyle/>
          <a:p>
            <a:pPr algn="ctr"/>
            <a:r>
              <a:rPr lang="en-US" b="0" dirty="0" smtClean="0">
                <a:solidFill>
                  <a:schemeClr val="bg1"/>
                </a:solidFill>
              </a:rPr>
              <a:t>(Abstract Syntax Tree)</a:t>
            </a:r>
          </a:p>
        </p:txBody>
      </p:sp>
    </p:spTree>
    <p:extLst>
      <p:ext uri="{BB962C8B-B14F-4D97-AF65-F5344CB8AC3E}">
        <p14:creationId xmlns:p14="http://schemas.microsoft.com/office/powerpoint/2010/main" val="239939870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9" grpId="0" animBg="1"/>
      <p:bldP spid="10" grpId="0" animBg="1"/>
      <p:bldP spid="11" grpId="0"/>
      <p:bldP spid="1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Hive: Behind the Scenes</a:t>
            </a:r>
            <a:endParaRPr lang="en-US" dirty="0"/>
          </a:p>
        </p:txBody>
      </p:sp>
      <p:sp>
        <p:nvSpPr>
          <p:cNvPr id="6" name="TextBox 5"/>
          <p:cNvSpPr txBox="1"/>
          <p:nvPr/>
        </p:nvSpPr>
        <p:spPr>
          <a:xfrm>
            <a:off x="457200" y="1066800"/>
            <a:ext cx="2514600" cy="5370701"/>
          </a:xfrm>
          <a:prstGeom prst="rect">
            <a:avLst/>
          </a:prstGeom>
          <a:noFill/>
        </p:spPr>
        <p:txBody>
          <a:bodyPr wrap="square" rtlCol="0">
            <a:spAutoFit/>
          </a:bodyPr>
          <a:lstStyle/>
          <a:p>
            <a:r>
              <a:rPr lang="en-US" sz="700" b="0" dirty="0" smtClean="0">
                <a:solidFill>
                  <a:schemeClr val="bg1"/>
                </a:solidFill>
              </a:rPr>
              <a:t>STAGE DEPENDENCIES:</a:t>
            </a:r>
          </a:p>
          <a:p>
            <a:r>
              <a:rPr lang="en-US" sz="700" b="0" dirty="0" smtClean="0">
                <a:solidFill>
                  <a:schemeClr val="bg1"/>
                </a:solidFill>
              </a:rPr>
              <a:t>  Stage-1 is a root stage</a:t>
            </a:r>
          </a:p>
          <a:p>
            <a:r>
              <a:rPr lang="en-US" sz="700" b="0" dirty="0" smtClean="0">
                <a:solidFill>
                  <a:schemeClr val="bg1"/>
                </a:solidFill>
              </a:rPr>
              <a:t>  Stage-2 depends on stages: Stage-1</a:t>
            </a:r>
          </a:p>
          <a:p>
            <a:r>
              <a:rPr lang="en-US" sz="700" b="0" dirty="0" smtClean="0">
                <a:solidFill>
                  <a:schemeClr val="bg1"/>
                </a:solidFill>
              </a:rPr>
              <a:t>  Stage-0 is a root stage</a:t>
            </a:r>
          </a:p>
          <a:p>
            <a:endParaRPr lang="en-US" sz="700" b="0" dirty="0" smtClean="0">
              <a:solidFill>
                <a:schemeClr val="bg1"/>
              </a:solidFill>
            </a:endParaRPr>
          </a:p>
          <a:p>
            <a:r>
              <a:rPr lang="en-US" sz="700" b="0" dirty="0" smtClean="0">
                <a:solidFill>
                  <a:schemeClr val="bg1"/>
                </a:solidFill>
              </a:rPr>
              <a:t>STAGE PLANS:</a:t>
            </a:r>
          </a:p>
          <a:p>
            <a:r>
              <a:rPr lang="en-US" sz="700" b="0" dirty="0" smtClean="0">
                <a:solidFill>
                  <a:schemeClr val="bg1"/>
                </a:solidFill>
              </a:rPr>
              <a:t>  Stage: Stage-1</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s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s</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0</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k </a:t>
            </a:r>
          </a:p>
          <a:p>
            <a:r>
              <a:rPr lang="en-US" sz="700" b="0" dirty="0" smtClean="0">
                <a:solidFill>
                  <a:schemeClr val="bg1"/>
                </a:solidFill>
              </a:rPr>
              <a:t>          </a:t>
            </a:r>
            <a:r>
              <a:rPr lang="en-US" sz="700" b="0" dirty="0" err="1" smtClean="0">
                <a:solidFill>
                  <a:schemeClr val="bg1"/>
                </a:solidFill>
              </a:rPr>
              <a:t>TableScan</a:t>
            </a:r>
            <a:endParaRPr lang="en-US" sz="700" b="0" dirty="0" smtClean="0">
              <a:solidFill>
                <a:schemeClr val="bg1"/>
              </a:solidFill>
            </a:endParaRPr>
          </a:p>
          <a:p>
            <a:r>
              <a:rPr lang="en-US" sz="700" b="0" dirty="0" smtClean="0">
                <a:solidFill>
                  <a:schemeClr val="bg1"/>
                </a:solidFill>
              </a:rPr>
              <a:t>            alias: k</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sort order: +</a:t>
            </a:r>
          </a:p>
          <a:p>
            <a:r>
              <a:rPr lang="en-US" sz="700" b="0" dirty="0" smtClean="0">
                <a:solidFill>
                  <a:schemeClr val="bg1"/>
                </a:solidFill>
              </a:rPr>
              <a:t>                Map-reduce partition columns: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word</a:t>
            </a:r>
          </a:p>
          <a:p>
            <a:r>
              <a:rPr lang="en-US" sz="700" b="0" dirty="0" smtClean="0">
                <a:solidFill>
                  <a:schemeClr val="bg1"/>
                </a:solidFill>
              </a:rPr>
              <a:t>                      type: string</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freq</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p:txBody>
      </p:sp>
      <p:sp>
        <p:nvSpPr>
          <p:cNvPr id="8" name="TextBox 7"/>
          <p:cNvSpPr txBox="1"/>
          <p:nvPr/>
        </p:nvSpPr>
        <p:spPr>
          <a:xfrm>
            <a:off x="2286000" y="3336935"/>
            <a:ext cx="4191000" cy="3216265"/>
          </a:xfrm>
          <a:prstGeom prst="rect">
            <a:avLst/>
          </a:prstGeom>
          <a:noFill/>
        </p:spPr>
        <p:txBody>
          <a:bodyPr wrap="square" rtlCol="0">
            <a:spAutoFit/>
          </a:bodyPr>
          <a:lstStyle/>
          <a:p>
            <a:r>
              <a:rPr lang="en-US" sz="700" b="0" dirty="0" smtClean="0">
                <a:solidFill>
                  <a:schemeClr val="bg1"/>
                </a:solidFill>
              </a:rPr>
              <a:t> Reduce Operator Tree:</a:t>
            </a:r>
          </a:p>
          <a:p>
            <a:r>
              <a:rPr lang="en-US" sz="700" b="0" dirty="0" smtClean="0">
                <a:solidFill>
                  <a:schemeClr val="bg1"/>
                </a:solidFill>
              </a:rPr>
              <a:t>        Join Operator</a:t>
            </a:r>
          </a:p>
          <a:p>
            <a:r>
              <a:rPr lang="en-US" sz="700" b="0" dirty="0" smtClean="0">
                <a:solidFill>
                  <a:schemeClr val="bg1"/>
                </a:solidFill>
              </a:rPr>
              <a:t>          condition map:</a:t>
            </a:r>
          </a:p>
          <a:p>
            <a:r>
              <a:rPr lang="en-US" sz="700" b="0" dirty="0" smtClean="0">
                <a:solidFill>
                  <a:schemeClr val="bg1"/>
                </a:solidFill>
              </a:rPr>
              <a:t>               Inner Join 0 to 1</a:t>
            </a:r>
          </a:p>
          <a:p>
            <a:r>
              <a:rPr lang="en-US" sz="700" b="0" dirty="0" smtClean="0">
                <a:solidFill>
                  <a:schemeClr val="bg1"/>
                </a:solidFill>
              </a:rPr>
              <a:t>          condition expressions:</a:t>
            </a:r>
          </a:p>
          <a:p>
            <a:r>
              <a:rPr lang="en-US" sz="700" b="0" dirty="0" smtClean="0">
                <a:solidFill>
                  <a:schemeClr val="bg1"/>
                </a:solidFill>
              </a:rPr>
              <a:t>            0 {VALUE._col0} {VALUE._col1}</a:t>
            </a:r>
          </a:p>
          <a:p>
            <a:r>
              <a:rPr lang="en-US" sz="700" b="0" dirty="0" smtClean="0">
                <a:solidFill>
                  <a:schemeClr val="bg1"/>
                </a:solidFill>
              </a:rPr>
              <a:t>            1 {VALUE._col0}</a:t>
            </a: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Filter Operator</a:t>
            </a:r>
          </a:p>
          <a:p>
            <a:r>
              <a:rPr lang="en-US" sz="700" b="0" dirty="0" smtClean="0">
                <a:solidFill>
                  <a:schemeClr val="bg1"/>
                </a:solidFill>
              </a:rPr>
              <a:t>            predicate:</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 &gt;= 1) and (_col2 &gt;= 1))</a:t>
            </a:r>
          </a:p>
          <a:p>
            <a:r>
              <a:rPr lang="en-US" sz="700" b="0" dirty="0" smtClean="0">
                <a:solidFill>
                  <a:schemeClr val="bg1"/>
                </a:solidFill>
              </a:rPr>
              <a:t>                type: </a:t>
            </a:r>
            <a:r>
              <a:rPr lang="en-US" sz="700" b="0" dirty="0" err="1" smtClean="0">
                <a:solidFill>
                  <a:schemeClr val="bg1"/>
                </a:solidFill>
              </a:rPr>
              <a:t>boolean</a:t>
            </a:r>
            <a:endParaRPr lang="en-US" sz="700" b="0" dirty="0" smtClean="0">
              <a:solidFill>
                <a:schemeClr val="bg1"/>
              </a:solidFill>
            </a:endParaRPr>
          </a:p>
          <a:p>
            <a:r>
              <a:rPr lang="en-US" sz="700" b="0" dirty="0" smtClean="0">
                <a:solidFill>
                  <a:schemeClr val="bg1"/>
                </a:solidFill>
              </a:rPr>
              <a:t>            Select Operator</a:t>
            </a:r>
          </a:p>
          <a:p>
            <a:r>
              <a:rPr lang="en-US" sz="700" b="0" dirty="0" smtClean="0">
                <a:solidFill>
                  <a:schemeClr val="bg1"/>
                </a:solidFill>
              </a:rPr>
              <a:t>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outputColumnNames</a:t>
            </a:r>
            <a:r>
              <a:rPr lang="en-US" sz="700" b="0" dirty="0" smtClean="0">
                <a:solidFill>
                  <a:schemeClr val="bg1"/>
                </a:solidFill>
              </a:rPr>
              <a:t>: _col0, _col1, _col2</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org.apache.hadoop.mapred.SequenceFileInputFormat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org.apache.hadoop.hive.ql.io.HiveSequenceFileOutputFormat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p:txBody>
      </p:sp>
      <p:sp>
        <p:nvSpPr>
          <p:cNvPr id="9" name="TextBox 8"/>
          <p:cNvSpPr txBox="1"/>
          <p:nvPr/>
        </p:nvSpPr>
        <p:spPr>
          <a:xfrm>
            <a:off x="5181600" y="1337370"/>
            <a:ext cx="3810000" cy="3539430"/>
          </a:xfrm>
          <a:prstGeom prst="rect">
            <a:avLst/>
          </a:prstGeom>
          <a:noFill/>
        </p:spPr>
        <p:txBody>
          <a:bodyPr wrap="square" rtlCol="0">
            <a:spAutoFit/>
          </a:bodyPr>
          <a:lstStyle/>
          <a:p>
            <a:r>
              <a:rPr lang="en-US" sz="700" b="0" dirty="0" smtClean="0">
                <a:solidFill>
                  <a:schemeClr val="bg1"/>
                </a:solidFill>
              </a:rPr>
              <a:t> Stage: Stage-2</a:t>
            </a:r>
          </a:p>
          <a:p>
            <a:r>
              <a:rPr lang="en-US" sz="700" b="0" dirty="0" smtClean="0">
                <a:solidFill>
                  <a:schemeClr val="bg1"/>
                </a:solidFill>
              </a:rPr>
              <a:t>    Map Reduce</a:t>
            </a:r>
          </a:p>
          <a:p>
            <a:r>
              <a:rPr lang="en-US" sz="700" b="0" dirty="0" smtClean="0">
                <a:solidFill>
                  <a:schemeClr val="bg1"/>
                </a:solidFill>
              </a:rPr>
              <a:t>      Alias -&gt; Map Operator Tree:</a:t>
            </a:r>
          </a:p>
          <a:p>
            <a:r>
              <a:rPr lang="en-US" sz="700" b="0" dirty="0" smtClean="0">
                <a:solidFill>
                  <a:schemeClr val="bg1"/>
                </a:solidFill>
              </a:rPr>
              <a:t>        hdfs://localhost:8022/tmp/hive-training/364214370/10002 </a:t>
            </a:r>
          </a:p>
          <a:p>
            <a:r>
              <a:rPr lang="en-US" sz="700" b="0" dirty="0" smtClean="0">
                <a:solidFill>
                  <a:schemeClr val="bg1"/>
                </a:solidFill>
              </a:rPr>
              <a:t>            Reduce Output Operator</a:t>
            </a:r>
          </a:p>
          <a:p>
            <a:r>
              <a:rPr lang="en-US" sz="700" b="0" dirty="0" smtClean="0">
                <a:solidFill>
                  <a:schemeClr val="bg1"/>
                </a:solidFill>
              </a:rPr>
              <a:t>              key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sort order: -</a:t>
            </a:r>
          </a:p>
          <a:p>
            <a:r>
              <a:rPr lang="en-US" sz="700" b="0" dirty="0" smtClean="0">
                <a:solidFill>
                  <a:schemeClr val="bg1"/>
                </a:solidFill>
              </a:rPr>
              <a:t>              tag: -1</a:t>
            </a:r>
          </a:p>
          <a:p>
            <a:r>
              <a:rPr lang="en-US" sz="700" b="0" dirty="0" smtClean="0">
                <a:solidFill>
                  <a:schemeClr val="bg1"/>
                </a:solidFill>
              </a:rPr>
              <a:t>              value expressions:</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_col0</a:t>
            </a:r>
          </a:p>
          <a:p>
            <a:r>
              <a:rPr lang="en-US" sz="700" b="0" dirty="0" smtClean="0">
                <a:solidFill>
                  <a:schemeClr val="bg1"/>
                </a:solidFill>
              </a:rPr>
              <a:t>                    type: string</a:t>
            </a: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_col1</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a:t>
            </a:r>
            <a:r>
              <a:rPr lang="en-US" sz="700" b="0" dirty="0" err="1" smtClean="0">
                <a:solidFill>
                  <a:schemeClr val="bg1"/>
                </a:solidFill>
              </a:rPr>
              <a:t>expr</a:t>
            </a:r>
            <a:r>
              <a:rPr lang="en-US" sz="700" b="0" dirty="0" smtClean="0">
                <a:solidFill>
                  <a:schemeClr val="bg1"/>
                </a:solidFill>
              </a:rPr>
              <a:t>: _col2</a:t>
            </a:r>
          </a:p>
          <a:p>
            <a:r>
              <a:rPr lang="en-US" sz="700" b="0" dirty="0" smtClean="0">
                <a:solidFill>
                  <a:schemeClr val="bg1"/>
                </a:solidFill>
              </a:rPr>
              <a:t>                    type: </a:t>
            </a:r>
            <a:r>
              <a:rPr lang="en-US" sz="700" b="0" dirty="0" err="1" smtClean="0">
                <a:solidFill>
                  <a:schemeClr val="bg1"/>
                </a:solidFill>
              </a:rPr>
              <a:t>int</a:t>
            </a:r>
            <a:endParaRPr lang="en-US" sz="700" b="0" dirty="0" smtClean="0">
              <a:solidFill>
                <a:schemeClr val="bg1"/>
              </a:solidFill>
            </a:endParaRPr>
          </a:p>
          <a:p>
            <a:r>
              <a:rPr lang="en-US" sz="700" b="0" dirty="0" smtClean="0">
                <a:solidFill>
                  <a:schemeClr val="bg1"/>
                </a:solidFill>
              </a:rPr>
              <a:t>      Reduce Operator Tree:</a:t>
            </a:r>
          </a:p>
          <a:p>
            <a:r>
              <a:rPr lang="en-US" sz="700" b="0" dirty="0" smtClean="0">
                <a:solidFill>
                  <a:schemeClr val="bg1"/>
                </a:solidFill>
              </a:rPr>
              <a:t>        Extract</a:t>
            </a:r>
          </a:p>
          <a:p>
            <a:r>
              <a:rPr lang="en-US" sz="700" b="0" dirty="0" smtClean="0">
                <a:solidFill>
                  <a:schemeClr val="bg1"/>
                </a:solidFill>
              </a:rPr>
              <a:t>          Limit</a:t>
            </a:r>
          </a:p>
          <a:p>
            <a:r>
              <a:rPr lang="en-US" sz="700" b="0" dirty="0" smtClean="0">
                <a:solidFill>
                  <a:schemeClr val="bg1"/>
                </a:solidFill>
              </a:rPr>
              <a:t>            File Output Operator</a:t>
            </a:r>
          </a:p>
          <a:p>
            <a:r>
              <a:rPr lang="en-US" sz="700" b="0" dirty="0" smtClean="0">
                <a:solidFill>
                  <a:schemeClr val="bg1"/>
                </a:solidFill>
              </a:rPr>
              <a:t>              compressed: false</a:t>
            </a:r>
          </a:p>
          <a:p>
            <a:r>
              <a:rPr lang="en-US" sz="700" b="0" dirty="0" smtClean="0">
                <a:solidFill>
                  <a:schemeClr val="bg1"/>
                </a:solidFill>
              </a:rPr>
              <a:t>              </a:t>
            </a:r>
            <a:r>
              <a:rPr lang="en-US" sz="700" b="0" dirty="0" err="1" smtClean="0">
                <a:solidFill>
                  <a:schemeClr val="bg1"/>
                </a:solidFill>
              </a:rPr>
              <a:t>GlobalTableId</a:t>
            </a:r>
            <a:r>
              <a:rPr lang="en-US" sz="700" b="0" dirty="0" smtClean="0">
                <a:solidFill>
                  <a:schemeClr val="bg1"/>
                </a:solidFill>
              </a:rPr>
              <a:t>: 0</a:t>
            </a:r>
          </a:p>
          <a:p>
            <a:r>
              <a:rPr lang="en-US" sz="700" b="0" dirty="0" smtClean="0">
                <a:solidFill>
                  <a:schemeClr val="bg1"/>
                </a:solidFill>
              </a:rPr>
              <a:t>              table:</a:t>
            </a:r>
          </a:p>
          <a:p>
            <a:r>
              <a:rPr lang="en-US" sz="700" b="0" dirty="0" smtClean="0">
                <a:solidFill>
                  <a:schemeClr val="bg1"/>
                </a:solidFill>
              </a:rPr>
              <a:t>                  input format: </a:t>
            </a:r>
            <a:r>
              <a:rPr lang="en-US" sz="700" b="0" dirty="0" err="1" smtClean="0">
                <a:solidFill>
                  <a:schemeClr val="bg1"/>
                </a:solidFill>
              </a:rPr>
              <a:t>org.apache.hadoop.mapred.TextInputFormat</a:t>
            </a:r>
            <a:endParaRPr lang="en-US" sz="700" b="0" dirty="0" smtClean="0">
              <a:solidFill>
                <a:schemeClr val="bg1"/>
              </a:solidFill>
            </a:endParaRPr>
          </a:p>
          <a:p>
            <a:r>
              <a:rPr lang="en-US" sz="700" b="0" dirty="0" smtClean="0">
                <a:solidFill>
                  <a:schemeClr val="bg1"/>
                </a:solidFill>
              </a:rPr>
              <a:t>                  output format: </a:t>
            </a:r>
            <a:r>
              <a:rPr lang="en-US" sz="700" b="0" dirty="0" err="1" smtClean="0">
                <a:solidFill>
                  <a:schemeClr val="bg1"/>
                </a:solidFill>
              </a:rPr>
              <a:t>org.apache.hadoop.hive.ql.io.HiveIgnoreKeyTextOutputFormat</a:t>
            </a:r>
            <a:endParaRPr lang="en-US" sz="700" b="0" dirty="0" smtClean="0">
              <a:solidFill>
                <a:schemeClr val="bg1"/>
              </a:solidFill>
            </a:endParaRPr>
          </a:p>
          <a:p>
            <a:endParaRPr lang="en-US" sz="700" b="0" dirty="0" smtClean="0">
              <a:solidFill>
                <a:schemeClr val="bg1"/>
              </a:solidFill>
            </a:endParaRPr>
          </a:p>
          <a:p>
            <a:endParaRPr lang="en-US" sz="700" b="0" dirty="0" smtClean="0">
              <a:solidFill>
                <a:schemeClr val="bg1"/>
              </a:solidFill>
            </a:endParaRPr>
          </a:p>
          <a:p>
            <a:r>
              <a:rPr lang="en-US" sz="700" b="0" dirty="0" smtClean="0">
                <a:solidFill>
                  <a:schemeClr val="bg1"/>
                </a:solidFill>
              </a:rPr>
              <a:t> Stage: Stage-0</a:t>
            </a:r>
          </a:p>
          <a:p>
            <a:r>
              <a:rPr lang="en-US" sz="700" b="0" dirty="0" smtClean="0">
                <a:solidFill>
                  <a:schemeClr val="bg1"/>
                </a:solidFill>
              </a:rPr>
              <a:t>    Fetch Operator</a:t>
            </a:r>
          </a:p>
          <a:p>
            <a:r>
              <a:rPr lang="en-US" sz="700" b="0" dirty="0" smtClean="0">
                <a:solidFill>
                  <a:schemeClr val="bg1"/>
                </a:solidFill>
              </a:rPr>
              <a:t>      limit: 10</a:t>
            </a:r>
          </a:p>
        </p:txBody>
      </p:sp>
    </p:spTree>
    <p:extLst>
      <p:ext uri="{BB962C8B-B14F-4D97-AF65-F5344CB8AC3E}">
        <p14:creationId xmlns:p14="http://schemas.microsoft.com/office/powerpoint/2010/main" val="547782612"/>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Example</a:t>
            </a:r>
            <a:endParaRPr lang="en-US" dirty="0"/>
          </a:p>
        </p:txBody>
      </p:sp>
      <p:graphicFrame>
        <p:nvGraphicFramePr>
          <p:cNvPr id="16" name="Content Placeholder 4"/>
          <p:cNvGraphicFramePr>
            <a:graphicFrameLocks/>
          </p:cNvGraphicFramePr>
          <p:nvPr/>
        </p:nvGraphicFramePr>
        <p:xfrm>
          <a:off x="442912" y="2438400"/>
          <a:ext cx="4052888" cy="2947990"/>
        </p:xfrm>
        <a:graphic>
          <a:graphicData uri="http://schemas.openxmlformats.org/drawingml/2006/table">
            <a:tbl>
              <a:tblPr/>
              <a:tblGrid>
                <a:gridCol w="1004888"/>
                <a:gridCol w="2058987"/>
                <a:gridCol w="989013"/>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User</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Time</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8:00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Amy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10:05</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Fred</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12:00</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graphicFrame>
        <p:nvGraphicFramePr>
          <p:cNvPr id="17" name="Content Placeholder 4"/>
          <p:cNvGraphicFramePr>
            <a:graphicFrameLocks noGrp="1"/>
          </p:cNvGraphicFramePr>
          <p:nvPr/>
        </p:nvGraphicFramePr>
        <p:xfrm>
          <a:off x="4876800" y="2438400"/>
          <a:ext cx="3657600" cy="2947990"/>
        </p:xfrm>
        <a:graphic>
          <a:graphicData uri="http://schemas.openxmlformats.org/drawingml/2006/table">
            <a:tbl>
              <a:tblPr/>
              <a:tblGrid>
                <a:gridCol w="1295400"/>
                <a:gridCol w="1143000"/>
                <a:gridCol w="1219200"/>
              </a:tblGrid>
              <a:tr h="60483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err="1" smtClean="0">
                          <a:ln>
                            <a:noFill/>
                          </a:ln>
                          <a:solidFill>
                            <a:schemeClr val="bg2"/>
                          </a:solidFill>
                          <a:effectLst/>
                          <a:latin typeface="Calibri" pitchFamily="-65" charset="0"/>
                          <a:ea typeface="ＭＳ Ｐゴシック" pitchFamily="48" charset="-128"/>
                        </a:rPr>
                        <a:t>Url</a:t>
                      </a:r>
                      <a:endParaRPr kumimoji="0" lang="en-US" sz="1800" b="1" i="0" u="none" strike="noStrike" cap="none" normalizeH="0" baseline="0" dirty="0" smtClean="0">
                        <a:ln>
                          <a:noFill/>
                        </a:ln>
                        <a:solidFill>
                          <a:schemeClr val="bg2"/>
                        </a:solidFill>
                        <a:effectLst/>
                        <a:latin typeface="Calibri" pitchFamily="-65" charset="0"/>
                        <a:ea typeface="ＭＳ Ｐゴシック" pitchFamily="48" charset="-128"/>
                      </a:endParaRP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dirty="0" smtClean="0">
                          <a:ln>
                            <a:noFill/>
                          </a:ln>
                          <a:solidFill>
                            <a:schemeClr val="bg2"/>
                          </a:solidFill>
                          <a:effectLst/>
                          <a:latin typeface="Calibri" pitchFamily="-65" charset="0"/>
                          <a:ea typeface="ＭＳ Ｐゴシック" pitchFamily="48" charset="-128"/>
                        </a:rPr>
                        <a:t>Category</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457200" rtl="0" eaLnBrk="1" fontAlgn="base" latinLnBrk="0" hangingPunct="1">
                        <a:lnSpc>
                          <a:spcPct val="100000"/>
                        </a:lnSpc>
                        <a:spcBef>
                          <a:spcPct val="0"/>
                        </a:spcBef>
                        <a:spcAft>
                          <a:spcPct val="0"/>
                        </a:spcAft>
                        <a:buClrTx/>
                        <a:buSzTx/>
                        <a:buFontTx/>
                        <a:buNone/>
                        <a:tabLst/>
                      </a:pPr>
                      <a:r>
                        <a:rPr kumimoji="0" lang="en-US" sz="1800" b="1" i="0" u="none" strike="noStrike" cap="none" normalizeH="0" baseline="0" smtClean="0">
                          <a:ln>
                            <a:noFill/>
                          </a:ln>
                          <a:solidFill>
                            <a:schemeClr val="bg2"/>
                          </a:solidFill>
                          <a:effectLst/>
                          <a:latin typeface="Calibri" pitchFamily="-65" charset="0"/>
                          <a:ea typeface="ＭＳ Ｐゴシック" pitchFamily="48" charset="-128"/>
                        </a:rPr>
                        <a:t>PageRank</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38100" cap="flat" cmpd="sng" algn="ctr">
                      <a:solidFill>
                        <a:sysClr val="window" lastClr="FFFFFF"/>
                      </a:solidFill>
                      <a:prstDash val="solid"/>
                      <a:round/>
                      <a:headEnd type="none" w="med" len="med"/>
                      <a:tailEnd type="none" w="med" len="med"/>
                    </a:lnB>
                    <a:lnTlToBr>
                      <a:noFill/>
                    </a:lnTlToBr>
                    <a:lnBlToTr>
                      <a:noFill/>
                    </a:lnBlToTr>
                    <a:solidFill>
                      <a:srgbClr val="4F81BD"/>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cnn.com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381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bbc.com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News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0.8</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flickr.com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Photos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0.7</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D0D8E8"/>
                    </a:solidFill>
                  </a:tcPr>
                </a:tc>
              </a:tr>
              <a:tr h="585788">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espn.com</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smtClean="0">
                          <a:ln>
                            <a:noFill/>
                          </a:ln>
                          <a:solidFill>
                            <a:schemeClr val="bg2"/>
                          </a:solidFill>
                          <a:effectLst/>
                          <a:latin typeface="Calibri" pitchFamily="-65" charset="0"/>
                          <a:ea typeface="ＭＳ Ｐゴシック" pitchFamily="48" charset="-128"/>
                        </a:rPr>
                        <a:t>Sports</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c>
                  <a:txBody>
                    <a:bodyPr/>
                    <a:lstStyle>
                      <a:defPPr>
                        <a:defRPr lang="en-US"/>
                      </a:defPPr>
                      <a:lvl1pPr marL="0" algn="l" defTabSz="914400" rtl="0" eaLnBrk="1" latinLnBrk="0" hangingPunct="1">
                        <a:defRPr sz="1800" kern="1200">
                          <a:solidFill>
                            <a:schemeClr val="tx1"/>
                          </a:solidFill>
                          <a:latin typeface="Calibri"/>
                        </a:defRPr>
                      </a:lvl1pPr>
                      <a:lvl2pPr marL="457200" algn="l" defTabSz="914400" rtl="0" eaLnBrk="1" latinLnBrk="0" hangingPunct="1">
                        <a:defRPr sz="1800" kern="1200">
                          <a:solidFill>
                            <a:schemeClr val="tx1"/>
                          </a:solidFill>
                          <a:latin typeface="Calibri"/>
                        </a:defRPr>
                      </a:lvl2pPr>
                      <a:lvl3pPr marL="914400" algn="l" defTabSz="914400" rtl="0" eaLnBrk="1" latinLnBrk="0" hangingPunct="1">
                        <a:defRPr sz="1800" kern="1200">
                          <a:solidFill>
                            <a:schemeClr val="tx1"/>
                          </a:solidFill>
                          <a:latin typeface="Calibri"/>
                        </a:defRPr>
                      </a:lvl3pPr>
                      <a:lvl4pPr marL="1371600" algn="l" defTabSz="914400" rtl="0" eaLnBrk="1" latinLnBrk="0" hangingPunct="1">
                        <a:defRPr sz="1800" kern="1200">
                          <a:solidFill>
                            <a:schemeClr val="tx1"/>
                          </a:solidFill>
                          <a:latin typeface="Calibri"/>
                        </a:defRPr>
                      </a:lvl4pPr>
                      <a:lvl5pPr marL="1828800" algn="l" defTabSz="914400" rtl="0" eaLnBrk="1" latinLnBrk="0" hangingPunct="1">
                        <a:defRPr sz="1800" kern="1200">
                          <a:solidFill>
                            <a:schemeClr val="tx1"/>
                          </a:solidFill>
                          <a:latin typeface="Calibri"/>
                        </a:defRPr>
                      </a:lvl5pPr>
                      <a:lvl6pPr marL="2286000" algn="l" defTabSz="914400" rtl="0" eaLnBrk="1" latinLnBrk="0" hangingPunct="1">
                        <a:defRPr sz="1800" kern="1200">
                          <a:solidFill>
                            <a:schemeClr val="tx1"/>
                          </a:solidFill>
                          <a:latin typeface="Calibri"/>
                        </a:defRPr>
                      </a:lvl6pPr>
                      <a:lvl7pPr marL="2743200" algn="l" defTabSz="914400" rtl="0" eaLnBrk="1" latinLnBrk="0" hangingPunct="1">
                        <a:defRPr sz="1800" kern="1200">
                          <a:solidFill>
                            <a:schemeClr val="tx1"/>
                          </a:solidFill>
                          <a:latin typeface="Calibri"/>
                        </a:defRPr>
                      </a:lvl7pPr>
                      <a:lvl8pPr marL="3200400" algn="l" defTabSz="914400" rtl="0" eaLnBrk="1" latinLnBrk="0" hangingPunct="1">
                        <a:defRPr sz="1800" kern="1200">
                          <a:solidFill>
                            <a:schemeClr val="tx1"/>
                          </a:solidFill>
                          <a:latin typeface="Calibri"/>
                        </a:defRPr>
                      </a:lvl8pPr>
                      <a:lvl9pPr marL="3657600" algn="l" defTabSz="914400" rtl="0" eaLnBrk="1" latinLnBrk="0" hangingPunct="1">
                        <a:defRPr sz="1800" kern="1200">
                          <a:solidFill>
                            <a:schemeClr val="tx1"/>
                          </a:solidFill>
                          <a:latin typeface="Calibri"/>
                        </a:defRPr>
                      </a:lvl9p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2000" b="0" i="0" u="none" strike="noStrike" cap="none" normalizeH="0" baseline="0" dirty="0" smtClean="0">
                          <a:ln>
                            <a:noFill/>
                          </a:ln>
                          <a:solidFill>
                            <a:schemeClr val="bg2"/>
                          </a:solidFill>
                          <a:effectLst/>
                          <a:latin typeface="Calibri" pitchFamily="-65" charset="0"/>
                          <a:ea typeface="ＭＳ Ｐゴシック" pitchFamily="48" charset="-128"/>
                        </a:rPr>
                        <a:t>0.9</a:t>
                      </a:r>
                    </a:p>
                  </a:txBody>
                  <a:tcPr anchor="ctr" horzOverflow="overflow">
                    <a:lnL w="12700" cap="flat" cmpd="sng" algn="ctr">
                      <a:solidFill>
                        <a:sysClr val="window" lastClr="FFFFFF"/>
                      </a:solidFill>
                      <a:prstDash val="solid"/>
                      <a:round/>
                      <a:headEnd type="none" w="med" len="med"/>
                      <a:tailEnd type="none" w="med" len="med"/>
                    </a:lnL>
                    <a:lnR w="12700" cap="flat" cmpd="sng" algn="ctr">
                      <a:solidFill>
                        <a:sysClr val="window" lastClr="FFFFFF"/>
                      </a:solidFill>
                      <a:prstDash val="solid"/>
                      <a:round/>
                      <a:headEnd type="none" w="med" len="med"/>
                      <a:tailEnd type="none" w="med" len="med"/>
                    </a:lnR>
                    <a:lnT w="12700" cap="flat" cmpd="sng" algn="ctr">
                      <a:solidFill>
                        <a:sysClr val="window" lastClr="FFFFFF"/>
                      </a:solidFill>
                      <a:prstDash val="solid"/>
                      <a:round/>
                      <a:headEnd type="none" w="med" len="med"/>
                      <a:tailEnd type="none" w="med" len="med"/>
                    </a:lnT>
                    <a:lnB w="12700" cap="flat" cmpd="sng" algn="ctr">
                      <a:solidFill>
                        <a:sysClr val="window" lastClr="FFFFFF"/>
                      </a:solidFill>
                      <a:prstDash val="solid"/>
                      <a:round/>
                      <a:headEnd type="none" w="med" len="med"/>
                      <a:tailEnd type="none" w="med" len="med"/>
                    </a:lnB>
                    <a:lnTlToBr>
                      <a:noFill/>
                    </a:lnTlToBr>
                    <a:lnBlToTr>
                      <a:noFill/>
                    </a:lnBlToTr>
                    <a:solidFill>
                      <a:srgbClr val="E9EDF4"/>
                    </a:solidFill>
                  </a:tcPr>
                </a:tc>
              </a:tr>
            </a:tbl>
          </a:graphicData>
        </a:graphic>
      </p:graphicFrame>
      <p:sp>
        <p:nvSpPr>
          <p:cNvPr id="18" name="TextBox 17"/>
          <p:cNvSpPr txBox="1">
            <a:spLocks noChangeArrowheads="1"/>
          </p:cNvSpPr>
          <p:nvPr/>
        </p:nvSpPr>
        <p:spPr bwMode="auto">
          <a:xfrm>
            <a:off x="2093913" y="1752600"/>
            <a:ext cx="863600" cy="400050"/>
          </a:xfrm>
          <a:prstGeom prst="rect">
            <a:avLst/>
          </a:prstGeom>
          <a:noFill/>
          <a:ln w="9525">
            <a:noFill/>
            <a:miter lim="800000"/>
            <a:headEnd/>
            <a:tailEnd/>
          </a:ln>
        </p:spPr>
        <p:txBody>
          <a:bodyPr wrap="none">
            <a:spAutoFit/>
          </a:bodyPr>
          <a:lstStyle/>
          <a:p>
            <a:pPr defTabSz="457200">
              <a:defRPr/>
            </a:pPr>
            <a:r>
              <a:rPr lang="en-US" sz="2000" dirty="0">
                <a:solidFill>
                  <a:schemeClr val="bg1"/>
                </a:solidFill>
                <a:latin typeface="+mn-lt"/>
                <a:ea typeface="ＭＳ Ｐゴシック" pitchFamily="48" charset="-128"/>
              </a:rPr>
              <a:t>Visits</a:t>
            </a:r>
            <a:endParaRPr lang="en-US" sz="1200" dirty="0">
              <a:solidFill>
                <a:schemeClr val="bg1"/>
              </a:solidFill>
              <a:latin typeface="+mn-lt"/>
              <a:ea typeface="ＭＳ Ｐゴシック" pitchFamily="48" charset="-128"/>
            </a:endParaRPr>
          </a:p>
        </p:txBody>
      </p:sp>
      <p:sp>
        <p:nvSpPr>
          <p:cNvPr id="19" name="TextBox 18"/>
          <p:cNvSpPr txBox="1">
            <a:spLocks noChangeArrowheads="1"/>
          </p:cNvSpPr>
          <p:nvPr/>
        </p:nvSpPr>
        <p:spPr bwMode="auto">
          <a:xfrm>
            <a:off x="6164262" y="1752600"/>
            <a:ext cx="1150938" cy="400050"/>
          </a:xfrm>
          <a:prstGeom prst="rect">
            <a:avLst/>
          </a:prstGeom>
          <a:noFill/>
          <a:ln w="9525">
            <a:noFill/>
            <a:miter lim="800000"/>
            <a:headEnd/>
            <a:tailEnd/>
          </a:ln>
        </p:spPr>
        <p:txBody>
          <a:bodyPr wrap="none">
            <a:spAutoFit/>
          </a:bodyPr>
          <a:lstStyle/>
          <a:p>
            <a:pPr defTabSz="457200">
              <a:defRPr/>
            </a:pPr>
            <a:r>
              <a:rPr lang="en-US" sz="2000" dirty="0" err="1">
                <a:solidFill>
                  <a:schemeClr val="bg1"/>
                </a:solidFill>
                <a:latin typeface="+mn-lt"/>
                <a:ea typeface="ＭＳ Ｐゴシック" pitchFamily="48" charset="-128"/>
              </a:rPr>
              <a:t>Url</a:t>
            </a:r>
            <a:r>
              <a:rPr lang="en-US" sz="2000" dirty="0">
                <a:solidFill>
                  <a:schemeClr val="bg1"/>
                </a:solidFill>
                <a:latin typeface="+mn-lt"/>
                <a:ea typeface="ＭＳ Ｐゴシック" pitchFamily="48" charset="-128"/>
              </a:rPr>
              <a:t>  Info</a:t>
            </a:r>
            <a:endParaRPr lang="en-US" sz="1200" dirty="0">
              <a:solidFill>
                <a:schemeClr val="bg1"/>
              </a:solidFill>
              <a:latin typeface="+mn-lt"/>
              <a:ea typeface="ＭＳ Ｐゴシック" pitchFamily="48" charset="-128"/>
            </a:endParaRPr>
          </a:p>
        </p:txBody>
      </p:sp>
      <p:grpSp>
        <p:nvGrpSpPr>
          <p:cNvPr id="20" name="Group 8"/>
          <p:cNvGrpSpPr>
            <a:grpSpLocks/>
          </p:cNvGrpSpPr>
          <p:nvPr/>
        </p:nvGrpSpPr>
        <p:grpSpPr bwMode="auto">
          <a:xfrm>
            <a:off x="2500312" y="5486400"/>
            <a:ext cx="76200" cy="533400"/>
            <a:chOff x="1931889" y="4648200"/>
            <a:chExt cx="76200" cy="533400"/>
          </a:xfrm>
        </p:grpSpPr>
        <p:sp>
          <p:nvSpPr>
            <p:cNvPr id="21" name="Oval 20"/>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sp>
          <p:nvSpPr>
            <p:cNvPr id="22" name="Oval 21"/>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sp>
          <p:nvSpPr>
            <p:cNvPr id="23" name="Oval 22"/>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grpSp>
      <p:grpSp>
        <p:nvGrpSpPr>
          <p:cNvPr id="24" name="Group 12"/>
          <p:cNvGrpSpPr>
            <a:grpSpLocks/>
          </p:cNvGrpSpPr>
          <p:nvPr/>
        </p:nvGrpSpPr>
        <p:grpSpPr bwMode="auto">
          <a:xfrm>
            <a:off x="6781800" y="5486400"/>
            <a:ext cx="76200" cy="533400"/>
            <a:chOff x="1931889" y="4648200"/>
            <a:chExt cx="76200" cy="533400"/>
          </a:xfrm>
        </p:grpSpPr>
        <p:sp>
          <p:nvSpPr>
            <p:cNvPr id="25" name="Oval 24"/>
            <p:cNvSpPr>
              <a:spLocks noChangeArrowheads="1"/>
            </p:cNvSpPr>
            <p:nvPr/>
          </p:nvSpPr>
          <p:spPr bwMode="auto">
            <a:xfrm>
              <a:off x="1931889" y="46482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sp>
          <p:nvSpPr>
            <p:cNvPr id="26" name="Oval 25"/>
            <p:cNvSpPr>
              <a:spLocks noChangeArrowheads="1"/>
            </p:cNvSpPr>
            <p:nvPr/>
          </p:nvSpPr>
          <p:spPr bwMode="auto">
            <a:xfrm>
              <a:off x="1931889" y="48768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sp>
          <p:nvSpPr>
            <p:cNvPr id="27" name="Oval 26"/>
            <p:cNvSpPr>
              <a:spLocks noChangeArrowheads="1"/>
            </p:cNvSpPr>
            <p:nvPr/>
          </p:nvSpPr>
          <p:spPr bwMode="auto">
            <a:xfrm>
              <a:off x="1931889" y="5105400"/>
              <a:ext cx="76200" cy="76200"/>
            </a:xfrm>
            <a:prstGeom prst="ellipse">
              <a:avLst/>
            </a:prstGeom>
            <a:gradFill rotWithShape="1">
              <a:gsLst>
                <a:gs pos="0">
                  <a:srgbClr val="9BC1FF"/>
                </a:gs>
                <a:gs pos="100000">
                  <a:srgbClr val="3F80CD"/>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defTabSz="457200">
                <a:defRPr/>
              </a:pPr>
              <a:endParaRPr lang="en-US">
                <a:solidFill>
                  <a:schemeClr val="bg1"/>
                </a:solidFill>
                <a:latin typeface="Calibri" pitchFamily="-65" charset="0"/>
                <a:ea typeface="ＭＳ Ｐゴシック" pitchFamily="48" charset="-128"/>
              </a:endParaRPr>
            </a:p>
          </p:txBody>
        </p:sp>
      </p:grpSp>
      <p:sp>
        <p:nvSpPr>
          <p:cNvPr id="28" name="TextBox 3"/>
          <p:cNvSpPr txBox="1">
            <a:spLocks noChangeArrowheads="1"/>
          </p:cNvSpPr>
          <p:nvPr/>
        </p:nvSpPr>
        <p:spPr bwMode="auto">
          <a:xfrm>
            <a:off x="442913" y="1143000"/>
            <a:ext cx="8320087" cy="400110"/>
          </a:xfrm>
          <a:prstGeom prst="rect">
            <a:avLst/>
          </a:prstGeom>
          <a:noFill/>
          <a:ln w="9525">
            <a:noFill/>
            <a:miter lim="800000"/>
            <a:headEnd/>
            <a:tailEnd/>
          </a:ln>
        </p:spPr>
        <p:txBody>
          <a:bodyPr>
            <a:spAutoFit/>
          </a:bodyPr>
          <a:lstStyle/>
          <a:p>
            <a:pPr defTabSz="457200">
              <a:defRPr/>
            </a:pPr>
            <a:r>
              <a:rPr lang="en-US" sz="2000" dirty="0" smtClean="0">
                <a:solidFill>
                  <a:schemeClr val="bg1"/>
                </a:solidFill>
                <a:latin typeface="+mn-lt"/>
                <a:ea typeface="ＭＳ Ｐゴシック" pitchFamily="48" charset="-128"/>
              </a:rPr>
              <a:t>Task: </a:t>
            </a:r>
            <a:r>
              <a:rPr lang="en-US" sz="2000" dirty="0">
                <a:solidFill>
                  <a:schemeClr val="bg1"/>
                </a:solidFill>
                <a:latin typeface="+mn-lt"/>
                <a:ea typeface="ＭＳ Ｐゴシック" pitchFamily="48" charset="-128"/>
              </a:rPr>
              <a:t>Find the top 10 most visited pages in each category</a:t>
            </a:r>
          </a:p>
        </p:txBody>
      </p:sp>
      <p:sp>
        <p:nvSpPr>
          <p:cNvPr id="55"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3173927874"/>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How we got here: the historical perspective</a:t>
            </a:r>
          </a:p>
          <a:p>
            <a:r>
              <a:rPr lang="en-US" dirty="0" smtClean="0"/>
              <a:t>MapReduce </a:t>
            </a:r>
            <a:r>
              <a:rPr lang="en-US" dirty="0" smtClean="0"/>
              <a:t>algorithms for processing relational </a:t>
            </a:r>
            <a:r>
              <a:rPr lang="en-US" dirty="0" smtClean="0"/>
              <a:t>data</a:t>
            </a:r>
          </a:p>
          <a:p>
            <a:r>
              <a:rPr lang="en-US" dirty="0" smtClean="0"/>
              <a:t>Evolving </a:t>
            </a:r>
            <a:r>
              <a:rPr lang="en-US" dirty="0" smtClean="0"/>
              <a:t>roles of relational databases and </a:t>
            </a:r>
            <a:r>
              <a:rPr lang="en-US" dirty="0" smtClean="0"/>
              <a:t>MapReduce</a:t>
            </a:r>
            <a:endParaRPr lang="en-US" dirty="0" smtClean="0"/>
          </a:p>
        </p:txBody>
      </p:sp>
    </p:spTree>
    <p:extLst>
      <p:ext uri="{BB962C8B-B14F-4D97-AF65-F5344CB8AC3E}">
        <p14:creationId xmlns:p14="http://schemas.microsoft.com/office/powerpoint/2010/main" val="445572713"/>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Arrow Connector 38"/>
          <p:cNvCxnSpPr>
            <a:cxnSpLocks noChangeShapeType="1"/>
          </p:cNvCxnSpPr>
          <p:nvPr/>
        </p:nvCxnSpPr>
        <p:spPr bwMode="auto">
          <a:xfrm>
            <a:off x="1828800" y="1905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0" name="Straight Arrow Connector 39"/>
          <p:cNvCxnSpPr>
            <a:cxnSpLocks noChangeShapeType="1"/>
          </p:cNvCxnSpPr>
          <p:nvPr/>
        </p:nvCxnSpPr>
        <p:spPr bwMode="auto">
          <a:xfrm>
            <a:off x="4154488" y="35814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1" name="Straight Arrow Connector 40"/>
          <p:cNvCxnSpPr>
            <a:cxnSpLocks noChangeShapeType="1"/>
            <a:stCxn id="35" idx="2"/>
          </p:cNvCxnSpPr>
          <p:nvPr/>
        </p:nvCxnSpPr>
        <p:spPr bwMode="auto">
          <a:xfrm rot="5400000">
            <a:off x="6096000" y="33528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5" name="Straight Arrow Connector 44"/>
          <p:cNvCxnSpPr>
            <a:cxnSpLocks noChangeShapeType="1"/>
          </p:cNvCxnSpPr>
          <p:nvPr/>
        </p:nvCxnSpPr>
        <p:spPr bwMode="auto">
          <a:xfrm>
            <a:off x="2971800" y="2667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2" name="Title 1"/>
          <p:cNvSpPr>
            <a:spLocks noGrp="1"/>
          </p:cNvSpPr>
          <p:nvPr>
            <p:ph type="title"/>
          </p:nvPr>
        </p:nvSpPr>
        <p:spPr/>
        <p:txBody>
          <a:bodyPr/>
          <a:lstStyle/>
          <a:p>
            <a:r>
              <a:rPr lang="en-US" dirty="0" smtClean="0"/>
              <a:t>Pig Query Plan</a:t>
            </a:r>
            <a:endParaRPr lang="en-US" dirty="0"/>
          </a:p>
        </p:txBody>
      </p:sp>
      <p:sp>
        <p:nvSpPr>
          <p:cNvPr id="32" name="Rounded Rectangle 31"/>
          <p:cNvSpPr>
            <a:spLocks noChangeArrowheads="1"/>
          </p:cNvSpPr>
          <p:nvPr/>
        </p:nvSpPr>
        <p:spPr bwMode="auto">
          <a:xfrm>
            <a:off x="762000" y="1447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Visits</a:t>
            </a:r>
          </a:p>
        </p:txBody>
      </p:sp>
      <p:sp>
        <p:nvSpPr>
          <p:cNvPr id="33" name="Rounded Rectangle 32"/>
          <p:cNvSpPr>
            <a:spLocks noChangeArrowheads="1"/>
          </p:cNvSpPr>
          <p:nvPr/>
        </p:nvSpPr>
        <p:spPr bwMode="auto">
          <a:xfrm>
            <a:off x="1524000" y="2209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url</a:t>
            </a:r>
          </a:p>
        </p:txBody>
      </p:sp>
      <p:sp>
        <p:nvSpPr>
          <p:cNvPr id="34" name="Rounded Rectangle 33"/>
          <p:cNvSpPr>
            <a:spLocks noChangeArrowheads="1"/>
          </p:cNvSpPr>
          <p:nvPr/>
        </p:nvSpPr>
        <p:spPr bwMode="auto">
          <a:xfrm>
            <a:off x="2743200" y="29718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err="1">
                <a:ln>
                  <a:noFill/>
                </a:ln>
                <a:solidFill>
                  <a:srgbClr val="336666"/>
                </a:solidFill>
                <a:effectLst/>
                <a:uLnTx/>
                <a:uFillTx/>
                <a:latin typeface="Calibri" pitchFamily="34" charset="0"/>
              </a:rPr>
              <a:t>url</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count</a:t>
            </a:r>
          </a:p>
        </p:txBody>
      </p:sp>
      <p:sp>
        <p:nvSpPr>
          <p:cNvPr id="35" name="Rounded Rectangle 34"/>
          <p:cNvSpPr>
            <a:spLocks noChangeArrowheads="1"/>
          </p:cNvSpPr>
          <p:nvPr/>
        </p:nvSpPr>
        <p:spPr bwMode="auto">
          <a:xfrm>
            <a:off x="5715000" y="30480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Url Info</a:t>
            </a:r>
          </a:p>
        </p:txBody>
      </p:sp>
      <p:sp>
        <p:nvSpPr>
          <p:cNvPr id="36" name="Rounded Rectangle 35"/>
          <p:cNvSpPr>
            <a:spLocks noChangeArrowheads="1"/>
          </p:cNvSpPr>
          <p:nvPr/>
        </p:nvSpPr>
        <p:spPr bwMode="auto">
          <a:xfrm>
            <a:off x="4343400" y="3962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Join </a:t>
            </a:r>
            <a:r>
              <a:rPr lang="en-US">
                <a:solidFill>
                  <a:srgbClr val="FFFFFF"/>
                </a:solidFill>
                <a:latin typeface="Calibri" pitchFamily="34" charset="0"/>
              </a:rPr>
              <a:t>on url</a:t>
            </a:r>
          </a:p>
        </p:txBody>
      </p:sp>
      <p:sp>
        <p:nvSpPr>
          <p:cNvPr id="37" name="Rounded Rectangle 36"/>
          <p:cNvSpPr>
            <a:spLocks noChangeArrowheads="1"/>
          </p:cNvSpPr>
          <p:nvPr/>
        </p:nvSpPr>
        <p:spPr bwMode="auto">
          <a:xfrm>
            <a:off x="4343400" y="4724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category</a:t>
            </a:r>
          </a:p>
        </p:txBody>
      </p:sp>
      <p:sp>
        <p:nvSpPr>
          <p:cNvPr id="38" name="Rounded Rectangle 37"/>
          <p:cNvSpPr>
            <a:spLocks noChangeArrowheads="1"/>
          </p:cNvSpPr>
          <p:nvPr/>
        </p:nvSpPr>
        <p:spPr bwMode="auto">
          <a:xfrm>
            <a:off x="4154488" y="54864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a:ln>
                  <a:noFill/>
                </a:ln>
                <a:solidFill>
                  <a:srgbClr val="336666"/>
                </a:solidFill>
                <a:effectLst/>
                <a:uLnTx/>
                <a:uFillTx/>
                <a:latin typeface="Calibri" pitchFamily="34" charset="0"/>
              </a:rPr>
              <a:t>category</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top10(</a:t>
            </a:r>
            <a:r>
              <a:rPr kumimoji="0" lang="en-US" sz="1800" b="0" i="0" u="none" strike="noStrike" kern="0" cap="none" spc="0" normalizeH="0" baseline="0" noProof="0" dirty="0" err="1">
                <a:ln>
                  <a:noFill/>
                </a:ln>
                <a:solidFill>
                  <a:srgbClr val="FFFFFF"/>
                </a:solidFill>
                <a:effectLst/>
                <a:uLnTx/>
                <a:uFillTx/>
                <a:latin typeface="Calibri" pitchFamily="34" charset="0"/>
              </a:rPr>
              <a:t>urls</a:t>
            </a:r>
            <a:r>
              <a:rPr kumimoji="0" lang="en-US" sz="1800" b="0" i="0" u="none" strike="noStrike" kern="0" cap="none" spc="0" normalizeH="0" baseline="0" noProof="0" dirty="0">
                <a:ln>
                  <a:noFill/>
                </a:ln>
                <a:solidFill>
                  <a:srgbClr val="FFFFFF"/>
                </a:solidFill>
                <a:effectLst/>
                <a:uLnTx/>
                <a:uFillTx/>
                <a:latin typeface="Calibri" pitchFamily="34" charset="0"/>
              </a:rPr>
              <a:t>)</a:t>
            </a:r>
          </a:p>
        </p:txBody>
      </p:sp>
      <p:cxnSp>
        <p:nvCxnSpPr>
          <p:cNvPr id="42" name="Straight Arrow Connector 41"/>
          <p:cNvCxnSpPr>
            <a:cxnSpLocks noChangeShapeType="1"/>
            <a:stCxn id="36" idx="2"/>
            <a:endCxn id="37" idx="0"/>
          </p:cNvCxnSpPr>
          <p:nvPr/>
        </p:nvCxnSpPr>
        <p:spPr bwMode="auto">
          <a:xfrm rot="5400000">
            <a:off x="5181601" y="45720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3" name="Straight Arrow Connector 42"/>
          <p:cNvCxnSpPr>
            <a:cxnSpLocks noChangeShapeType="1"/>
            <a:stCxn id="37" idx="2"/>
            <a:endCxn id="38" idx="0"/>
          </p:cNvCxnSpPr>
          <p:nvPr/>
        </p:nvCxnSpPr>
        <p:spPr bwMode="auto">
          <a:xfrm rot="16200000" flipH="1">
            <a:off x="5182394" y="53332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44" name="Straight Arrow Connector 43"/>
          <p:cNvCxnSpPr>
            <a:cxnSpLocks noChangeShapeType="1"/>
          </p:cNvCxnSpPr>
          <p:nvPr/>
        </p:nvCxnSpPr>
        <p:spPr bwMode="auto">
          <a:xfrm rot="16200000" flipH="1">
            <a:off x="5183188" y="62484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58"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471436459"/>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Pig Script</a:t>
            </a:r>
            <a:endParaRPr lang="en-US" dirty="0"/>
          </a:p>
        </p:txBody>
      </p:sp>
      <p:sp>
        <p:nvSpPr>
          <p:cNvPr id="5" name="Content Placeholder 2"/>
          <p:cNvSpPr txBox="1">
            <a:spLocks/>
          </p:cNvSpPr>
          <p:nvPr/>
        </p:nvSpPr>
        <p:spPr>
          <a:xfrm>
            <a:off x="457200" y="1371600"/>
            <a:ext cx="8305800" cy="4495800"/>
          </a:xfrm>
          <a:prstGeom prst="rect">
            <a:avLst/>
          </a:prstGeom>
        </p:spPr>
        <p:txBody>
          <a:bodyPr/>
          <a:lstStyle/>
          <a:p>
            <a:pPr marL="342900" indent="-342900">
              <a:lnSpc>
                <a:spcPct val="90000"/>
              </a:lnSpc>
              <a:spcBef>
                <a:spcPct val="25000"/>
              </a:spcBef>
              <a:spcAft>
                <a:spcPct val="25000"/>
              </a:spcAft>
              <a:buClr>
                <a:srgbClr val="5675A9"/>
              </a:buClr>
              <a:buSzPct val="75000"/>
              <a:buFont typeface="Arial" charset="0"/>
              <a:buNone/>
              <a:defRPr/>
            </a:pPr>
            <a:r>
              <a:rPr lang="en-US" sz="2400" b="0" kern="0" dirty="0" smtClean="0">
                <a:solidFill>
                  <a:schemeClr val="bg1"/>
                </a:solidFill>
                <a:latin typeface="+mn-lt"/>
              </a:rPr>
              <a:t>visits = </a:t>
            </a:r>
            <a:r>
              <a:rPr lang="en-US" sz="2400" b="0" kern="0" dirty="0">
                <a:solidFill>
                  <a:srgbClr val="F79646"/>
                </a:solidFill>
                <a:latin typeface="+mn-lt"/>
              </a:rPr>
              <a:t>load</a:t>
            </a:r>
            <a:r>
              <a:rPr lang="en-US" sz="2400" b="0" kern="0" dirty="0">
                <a:latin typeface="+mn-lt"/>
              </a:rPr>
              <a:t> </a:t>
            </a:r>
            <a:r>
              <a:rPr lang="en-US" sz="2400" b="0" kern="0" dirty="0">
                <a:solidFill>
                  <a:schemeClr val="accent2"/>
                </a:solidFill>
                <a:latin typeface="+mn-lt"/>
              </a:rPr>
              <a:t>‘/data/visits’ </a:t>
            </a:r>
            <a:r>
              <a:rPr lang="en-US" sz="2400" b="0" kern="0" dirty="0">
                <a:solidFill>
                  <a:srgbClr val="F79646"/>
                </a:solidFill>
                <a:latin typeface="+mn-lt"/>
              </a:rPr>
              <a:t>as</a:t>
            </a:r>
            <a:r>
              <a:rPr lang="en-US" sz="2400" b="0" kern="0" dirty="0">
                <a:solidFill>
                  <a:schemeClr val="bg1"/>
                </a:solidFill>
                <a:latin typeface="+mn-lt"/>
              </a:rPr>
              <a:t> (user, </a:t>
            </a:r>
            <a:r>
              <a:rPr lang="en-US" sz="2400" b="0" kern="0" dirty="0" err="1">
                <a:solidFill>
                  <a:schemeClr val="bg1"/>
                </a:solidFill>
                <a:latin typeface="+mn-lt"/>
              </a:rPr>
              <a:t>url</a:t>
            </a:r>
            <a:r>
              <a:rPr lang="en-US" sz="2400" b="0" kern="0" dirty="0">
                <a:solidFill>
                  <a:schemeClr val="bg1"/>
                </a:solidFill>
                <a:latin typeface="+mn-lt"/>
              </a:rPr>
              <a:t>, time</a:t>
            </a:r>
            <a:r>
              <a:rPr lang="en-US" sz="2400" b="0" kern="0" dirty="0" smtClean="0">
                <a:solidFill>
                  <a:schemeClr val="bg1"/>
                </a:solidFill>
                <a:latin typeface="+mn-lt"/>
              </a:rPr>
              <a:t>);</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smtClean="0">
                <a:solidFill>
                  <a:schemeClr val="bg1"/>
                </a:solidFill>
                <a:latin typeface="+mn-lt"/>
              </a:rPr>
              <a:t>gVisits</a:t>
            </a:r>
            <a:r>
              <a:rPr lang="en-US" sz="2400" b="0" kern="0" dirty="0" smtClean="0">
                <a:solidFill>
                  <a:schemeClr val="bg1"/>
                </a:solidFill>
                <a:latin typeface="+mn-lt"/>
              </a:rPr>
              <a:t> = </a:t>
            </a:r>
            <a:r>
              <a:rPr lang="en-US" sz="2400" b="0" kern="0" dirty="0" smtClean="0">
                <a:solidFill>
                  <a:srgbClr val="F79646"/>
                </a:solidFill>
                <a:latin typeface="+mn-lt"/>
              </a:rPr>
              <a:t>group</a:t>
            </a:r>
            <a:r>
              <a:rPr lang="en-US" sz="2400" b="0" kern="0" dirty="0" smtClean="0">
                <a:solidFill>
                  <a:schemeClr val="bg1"/>
                </a:solidFill>
                <a:latin typeface="+mn-lt"/>
              </a:rPr>
              <a:t> visits </a:t>
            </a:r>
            <a:r>
              <a:rPr lang="en-US" sz="2400" b="0" kern="0" dirty="0" smtClean="0">
                <a:solidFill>
                  <a:srgbClr val="F79646"/>
                </a:solidFill>
                <a:latin typeface="+mn-lt"/>
              </a:rPr>
              <a:t>by</a:t>
            </a:r>
            <a:r>
              <a:rPr lang="en-US" sz="2400" b="0" kern="0" dirty="0" smtClean="0">
                <a:solidFill>
                  <a:schemeClr val="bg1"/>
                </a:solidFill>
                <a:latin typeface="+mn-lt"/>
              </a:rPr>
              <a:t> </a:t>
            </a:r>
            <a:r>
              <a:rPr lang="en-US" sz="2400" b="0" kern="0" dirty="0" err="1" smtClean="0">
                <a:solidFill>
                  <a:schemeClr val="bg1"/>
                </a:solidFill>
                <a:latin typeface="+mn-lt"/>
              </a:rPr>
              <a:t>url</a:t>
            </a:r>
            <a:r>
              <a:rPr lang="en-US" sz="2400" b="0" kern="0" dirty="0" smtClean="0">
                <a:solidFill>
                  <a:schemeClr val="bg1"/>
                </a:solidFill>
                <a:latin typeface="+mn-lt"/>
              </a:rPr>
              <a:t>;</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smtClean="0">
                <a:solidFill>
                  <a:schemeClr val="bg1"/>
                </a:solidFill>
                <a:latin typeface="+mn-lt"/>
              </a:rPr>
              <a:t>visitCounts</a:t>
            </a:r>
            <a:r>
              <a:rPr lang="en-US" sz="2400" b="0" kern="0" dirty="0" smtClean="0">
                <a:solidFill>
                  <a:schemeClr val="bg1"/>
                </a:solidFill>
                <a:latin typeface="+mn-lt"/>
              </a:rPr>
              <a:t> =</a:t>
            </a:r>
            <a:r>
              <a:rPr lang="en-US" sz="2400" b="0" kern="0" dirty="0" smtClean="0">
                <a:latin typeface="+mn-lt"/>
              </a:rPr>
              <a:t> </a:t>
            </a:r>
            <a:r>
              <a:rPr lang="en-US" sz="2400" b="0" kern="0" dirty="0" err="1">
                <a:solidFill>
                  <a:srgbClr val="F79646"/>
                </a:solidFill>
                <a:latin typeface="+mn-lt"/>
              </a:rPr>
              <a:t>foreach</a:t>
            </a:r>
            <a:r>
              <a:rPr lang="en-US" sz="2400" b="0" kern="0" dirty="0">
                <a:latin typeface="+mn-lt"/>
              </a:rPr>
              <a:t> </a:t>
            </a:r>
            <a:r>
              <a:rPr lang="en-US" sz="2400" b="0" kern="0" dirty="0" err="1">
                <a:solidFill>
                  <a:schemeClr val="bg1"/>
                </a:solidFill>
                <a:latin typeface="+mn-lt"/>
              </a:rPr>
              <a:t>gVisits</a:t>
            </a:r>
            <a:r>
              <a:rPr lang="en-US" sz="2400" b="0" kern="0" dirty="0">
                <a:latin typeface="+mn-lt"/>
              </a:rPr>
              <a:t> </a:t>
            </a:r>
            <a:r>
              <a:rPr lang="en-US" sz="2400" b="0" kern="0" dirty="0">
                <a:solidFill>
                  <a:srgbClr val="F79646"/>
                </a:solidFill>
                <a:latin typeface="+mn-lt"/>
              </a:rPr>
              <a:t>generate</a:t>
            </a:r>
            <a:r>
              <a:rPr lang="en-US" sz="2400" b="0" kern="0" dirty="0">
                <a:solidFill>
                  <a:schemeClr val="bg1"/>
                </a:solidFill>
                <a:latin typeface="+mn-lt"/>
              </a:rPr>
              <a:t> </a:t>
            </a:r>
            <a:r>
              <a:rPr lang="en-US" sz="2400" b="0" kern="0" dirty="0" err="1">
                <a:solidFill>
                  <a:schemeClr val="bg1"/>
                </a:solidFill>
                <a:latin typeface="+mn-lt"/>
              </a:rPr>
              <a:t>url</a:t>
            </a:r>
            <a:r>
              <a:rPr lang="en-US" sz="2400" b="0" kern="0" dirty="0">
                <a:solidFill>
                  <a:schemeClr val="bg1"/>
                </a:solidFill>
                <a:latin typeface="+mn-lt"/>
              </a:rPr>
              <a:t>, count(visits);</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smtClean="0">
                <a:solidFill>
                  <a:schemeClr val="bg1"/>
                </a:solidFill>
                <a:latin typeface="+mn-lt"/>
              </a:rPr>
              <a:t>urlInfo</a:t>
            </a:r>
            <a:r>
              <a:rPr lang="en-US" sz="2400" b="0" kern="0" dirty="0" smtClean="0">
                <a:solidFill>
                  <a:schemeClr val="bg1"/>
                </a:solidFill>
                <a:latin typeface="+mn-lt"/>
              </a:rPr>
              <a:t> = </a:t>
            </a:r>
            <a:r>
              <a:rPr lang="en-US" sz="2400" b="0" kern="0" dirty="0">
                <a:solidFill>
                  <a:srgbClr val="F79646"/>
                </a:solidFill>
                <a:latin typeface="+mn-lt"/>
              </a:rPr>
              <a:t>load</a:t>
            </a:r>
            <a:r>
              <a:rPr lang="en-US" sz="2400" b="0" kern="0" dirty="0">
                <a:latin typeface="+mn-lt"/>
              </a:rPr>
              <a:t> </a:t>
            </a:r>
            <a:r>
              <a:rPr lang="en-US" sz="2400" b="0" kern="0" dirty="0">
                <a:solidFill>
                  <a:srgbClr val="C0504D"/>
                </a:solidFill>
                <a:latin typeface="+mn-lt"/>
              </a:rPr>
              <a:t>‘/data/</a:t>
            </a:r>
            <a:r>
              <a:rPr lang="en-US" sz="2400" b="0" kern="0" dirty="0" err="1">
                <a:solidFill>
                  <a:srgbClr val="C0504D"/>
                </a:solidFill>
                <a:latin typeface="+mn-lt"/>
              </a:rPr>
              <a:t>urlInfo</a:t>
            </a:r>
            <a:r>
              <a:rPr lang="en-US" sz="2400" b="0" kern="0" dirty="0">
                <a:solidFill>
                  <a:srgbClr val="C0504D"/>
                </a:solidFill>
                <a:latin typeface="+mn-lt"/>
              </a:rPr>
              <a:t>’ </a:t>
            </a:r>
            <a:r>
              <a:rPr lang="en-US" sz="2400" b="0" kern="0" dirty="0">
                <a:solidFill>
                  <a:srgbClr val="F79646"/>
                </a:solidFill>
                <a:latin typeface="+mn-lt"/>
              </a:rPr>
              <a:t>as</a:t>
            </a:r>
            <a:r>
              <a:rPr lang="en-US" sz="2400" b="0" kern="0" dirty="0">
                <a:solidFill>
                  <a:schemeClr val="bg1"/>
                </a:solidFill>
                <a:latin typeface="+mn-lt"/>
              </a:rPr>
              <a:t> (</a:t>
            </a:r>
            <a:r>
              <a:rPr lang="en-US" sz="2400" b="0" kern="0" dirty="0" err="1">
                <a:solidFill>
                  <a:schemeClr val="bg1"/>
                </a:solidFill>
                <a:latin typeface="+mn-lt"/>
              </a:rPr>
              <a:t>url</a:t>
            </a:r>
            <a:r>
              <a:rPr lang="en-US" sz="2400" b="0" kern="0" dirty="0">
                <a:solidFill>
                  <a:schemeClr val="bg1"/>
                </a:solidFill>
                <a:latin typeface="+mn-lt"/>
              </a:rPr>
              <a:t>, category, </a:t>
            </a:r>
            <a:r>
              <a:rPr lang="en-US" sz="2400" b="0" kern="0" dirty="0" err="1">
                <a:solidFill>
                  <a:schemeClr val="bg1"/>
                </a:solidFill>
                <a:latin typeface="+mn-lt"/>
              </a:rPr>
              <a:t>pRank</a:t>
            </a:r>
            <a:r>
              <a:rPr lang="en-US" sz="2400" b="0" kern="0" dirty="0">
                <a:solidFill>
                  <a:schemeClr val="bg1"/>
                </a:solidFill>
                <a:latin typeface="+mn-lt"/>
              </a:rPr>
              <a:t>);</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smtClean="0">
                <a:solidFill>
                  <a:schemeClr val="bg1"/>
                </a:solidFill>
                <a:latin typeface="+mn-lt"/>
              </a:rPr>
              <a:t>visitCounts</a:t>
            </a:r>
            <a:r>
              <a:rPr lang="en-US" sz="2400" b="0" kern="0" dirty="0">
                <a:solidFill>
                  <a:schemeClr val="bg1"/>
                </a:solidFill>
                <a:latin typeface="+mn-lt"/>
              </a:rPr>
              <a:t> </a:t>
            </a:r>
            <a:r>
              <a:rPr lang="en-US" sz="2400" b="0" kern="0" dirty="0" smtClean="0">
                <a:solidFill>
                  <a:schemeClr val="bg1"/>
                </a:solidFill>
                <a:latin typeface="+mn-lt"/>
              </a:rPr>
              <a:t>= </a:t>
            </a:r>
            <a:r>
              <a:rPr lang="en-US" sz="2400" b="0" kern="0" dirty="0">
                <a:solidFill>
                  <a:srgbClr val="F79646"/>
                </a:solidFill>
                <a:latin typeface="+mn-lt"/>
              </a:rPr>
              <a:t>join</a:t>
            </a:r>
            <a:r>
              <a:rPr lang="en-US" sz="2400" b="0" kern="0" dirty="0">
                <a:solidFill>
                  <a:schemeClr val="bg1"/>
                </a:solidFill>
                <a:latin typeface="+mn-lt"/>
              </a:rPr>
              <a:t> </a:t>
            </a:r>
            <a:r>
              <a:rPr lang="en-US" sz="2400" b="0" kern="0" dirty="0" err="1">
                <a:solidFill>
                  <a:schemeClr val="bg1"/>
                </a:solidFill>
                <a:latin typeface="+mn-lt"/>
              </a:rPr>
              <a:t>visitCounts</a:t>
            </a:r>
            <a:r>
              <a:rPr lang="en-US" sz="2400" b="0" kern="0" dirty="0">
                <a:solidFill>
                  <a:schemeClr val="bg1"/>
                </a:solidFill>
                <a:latin typeface="+mn-lt"/>
              </a:rPr>
              <a:t> </a:t>
            </a:r>
            <a:r>
              <a:rPr lang="en-US" sz="2400" b="0" kern="0" dirty="0">
                <a:solidFill>
                  <a:srgbClr val="F79646"/>
                </a:solidFill>
                <a:latin typeface="+mn-lt"/>
              </a:rPr>
              <a:t>by</a:t>
            </a:r>
            <a:r>
              <a:rPr lang="en-US" sz="2400" b="0" kern="0" dirty="0">
                <a:solidFill>
                  <a:schemeClr val="bg1"/>
                </a:solidFill>
                <a:latin typeface="+mn-lt"/>
              </a:rPr>
              <a:t> </a:t>
            </a:r>
            <a:r>
              <a:rPr lang="en-US" sz="2400" b="0" kern="0" dirty="0" err="1">
                <a:solidFill>
                  <a:schemeClr val="bg1"/>
                </a:solidFill>
                <a:latin typeface="+mn-lt"/>
              </a:rPr>
              <a:t>url</a:t>
            </a:r>
            <a:r>
              <a:rPr lang="en-US" sz="2400" b="0" kern="0" dirty="0">
                <a:solidFill>
                  <a:schemeClr val="bg1"/>
                </a:solidFill>
                <a:latin typeface="+mn-lt"/>
              </a:rPr>
              <a:t>, </a:t>
            </a:r>
            <a:r>
              <a:rPr lang="en-US" sz="2400" b="0" kern="0" dirty="0" err="1">
                <a:solidFill>
                  <a:schemeClr val="bg1"/>
                </a:solidFill>
                <a:latin typeface="+mn-lt"/>
              </a:rPr>
              <a:t>urlInfo</a:t>
            </a:r>
            <a:r>
              <a:rPr lang="en-US" sz="2400" b="0" kern="0" dirty="0">
                <a:solidFill>
                  <a:schemeClr val="bg1"/>
                </a:solidFill>
                <a:latin typeface="+mn-lt"/>
              </a:rPr>
              <a:t> </a:t>
            </a:r>
            <a:r>
              <a:rPr lang="en-US" sz="2400" b="0" kern="0" dirty="0">
                <a:solidFill>
                  <a:srgbClr val="F79646"/>
                </a:solidFill>
                <a:latin typeface="+mn-lt"/>
              </a:rPr>
              <a:t>by</a:t>
            </a:r>
            <a:r>
              <a:rPr lang="en-US" sz="2400" b="0" kern="0" dirty="0">
                <a:solidFill>
                  <a:schemeClr val="bg1"/>
                </a:solidFill>
                <a:latin typeface="+mn-lt"/>
              </a:rPr>
              <a:t> </a:t>
            </a:r>
            <a:r>
              <a:rPr lang="en-US" sz="2400" b="0" kern="0" dirty="0" err="1">
                <a:solidFill>
                  <a:schemeClr val="bg1"/>
                </a:solidFill>
                <a:latin typeface="+mn-lt"/>
              </a:rPr>
              <a:t>url</a:t>
            </a:r>
            <a:r>
              <a:rPr lang="en-US" sz="2400" b="0" kern="0" dirty="0">
                <a:solidFill>
                  <a:schemeClr val="bg1"/>
                </a:solidFill>
                <a:latin typeface="+mn-lt"/>
              </a:rPr>
              <a:t>;</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smtClean="0">
                <a:solidFill>
                  <a:schemeClr val="bg1"/>
                </a:solidFill>
                <a:latin typeface="+mn-lt"/>
              </a:rPr>
              <a:t>gCategories</a:t>
            </a:r>
            <a:r>
              <a:rPr lang="en-US" sz="2400" b="0" kern="0" dirty="0" smtClean="0">
                <a:solidFill>
                  <a:schemeClr val="bg1"/>
                </a:solidFill>
                <a:latin typeface="+mn-lt"/>
              </a:rPr>
              <a:t> </a:t>
            </a:r>
            <a:r>
              <a:rPr lang="en-US" sz="2400" b="0" kern="0" dirty="0">
                <a:solidFill>
                  <a:schemeClr val="bg1"/>
                </a:solidFill>
                <a:latin typeface="+mn-lt"/>
              </a:rPr>
              <a:t>= </a:t>
            </a:r>
            <a:r>
              <a:rPr lang="en-US" sz="2400" b="0" kern="0" dirty="0">
                <a:solidFill>
                  <a:srgbClr val="F79646"/>
                </a:solidFill>
                <a:latin typeface="+mn-lt"/>
              </a:rPr>
              <a:t>group</a:t>
            </a:r>
            <a:r>
              <a:rPr lang="en-US" sz="2400" b="0" kern="0" dirty="0">
                <a:solidFill>
                  <a:schemeClr val="bg1"/>
                </a:solidFill>
                <a:latin typeface="+mn-lt"/>
              </a:rPr>
              <a:t> </a:t>
            </a:r>
            <a:r>
              <a:rPr lang="en-US" sz="2400" b="0" kern="0" dirty="0" err="1">
                <a:solidFill>
                  <a:schemeClr val="bg1"/>
                </a:solidFill>
                <a:latin typeface="+mn-lt"/>
              </a:rPr>
              <a:t>visitCounts</a:t>
            </a:r>
            <a:r>
              <a:rPr lang="en-US" sz="2400" b="0" kern="0" dirty="0">
                <a:solidFill>
                  <a:schemeClr val="bg1"/>
                </a:solidFill>
                <a:latin typeface="+mn-lt"/>
              </a:rPr>
              <a:t> </a:t>
            </a:r>
            <a:r>
              <a:rPr lang="en-US" sz="2400" b="0" kern="0" dirty="0">
                <a:solidFill>
                  <a:srgbClr val="F79646"/>
                </a:solidFill>
                <a:latin typeface="+mn-lt"/>
              </a:rPr>
              <a:t>by</a:t>
            </a:r>
            <a:r>
              <a:rPr lang="en-US" sz="2400" b="0" kern="0" dirty="0">
                <a:solidFill>
                  <a:schemeClr val="bg1"/>
                </a:solidFill>
                <a:latin typeface="+mn-lt"/>
              </a:rPr>
              <a:t> category;</a:t>
            </a:r>
          </a:p>
          <a:p>
            <a:pPr marL="342900" indent="-342900">
              <a:lnSpc>
                <a:spcPct val="90000"/>
              </a:lnSpc>
              <a:spcBef>
                <a:spcPct val="25000"/>
              </a:spcBef>
              <a:spcAft>
                <a:spcPct val="25000"/>
              </a:spcAft>
              <a:buClr>
                <a:srgbClr val="5675A9"/>
              </a:buClr>
              <a:buSzPct val="75000"/>
              <a:buFont typeface="Arial" charset="0"/>
              <a:buNone/>
              <a:defRPr/>
            </a:pPr>
            <a:r>
              <a:rPr lang="en-US" sz="2400" b="0" kern="0" dirty="0" err="1">
                <a:solidFill>
                  <a:schemeClr val="bg1"/>
                </a:solidFill>
                <a:latin typeface="+mn-lt"/>
              </a:rPr>
              <a:t>topUrls</a:t>
            </a:r>
            <a:r>
              <a:rPr lang="en-US" sz="2400" b="0" kern="0" dirty="0">
                <a:solidFill>
                  <a:schemeClr val="bg1"/>
                </a:solidFill>
                <a:latin typeface="+mn-lt"/>
              </a:rPr>
              <a:t> = </a:t>
            </a:r>
            <a:r>
              <a:rPr lang="en-US" sz="2400" b="0" kern="0" dirty="0" err="1">
                <a:solidFill>
                  <a:srgbClr val="F79646"/>
                </a:solidFill>
                <a:latin typeface="+mn-lt"/>
              </a:rPr>
              <a:t>foreach</a:t>
            </a:r>
            <a:r>
              <a:rPr lang="en-US" sz="2400" b="0" kern="0" dirty="0">
                <a:solidFill>
                  <a:schemeClr val="bg1"/>
                </a:solidFill>
                <a:latin typeface="+mn-lt"/>
              </a:rPr>
              <a:t> </a:t>
            </a:r>
            <a:r>
              <a:rPr lang="en-US" sz="2400" b="0" kern="0" dirty="0" err="1">
                <a:solidFill>
                  <a:schemeClr val="bg1"/>
                </a:solidFill>
                <a:latin typeface="+mn-lt"/>
              </a:rPr>
              <a:t>gCategories</a:t>
            </a:r>
            <a:r>
              <a:rPr lang="en-US" sz="2400" b="0" kern="0" dirty="0">
                <a:solidFill>
                  <a:schemeClr val="bg1"/>
                </a:solidFill>
                <a:latin typeface="+mn-lt"/>
              </a:rPr>
              <a:t> </a:t>
            </a:r>
            <a:r>
              <a:rPr lang="en-US" sz="2400" b="0" kern="0" dirty="0">
                <a:solidFill>
                  <a:srgbClr val="F79646"/>
                </a:solidFill>
                <a:latin typeface="+mn-lt"/>
              </a:rPr>
              <a:t>generate</a:t>
            </a:r>
            <a:r>
              <a:rPr lang="en-US" sz="2400" b="0" kern="0" dirty="0">
                <a:solidFill>
                  <a:schemeClr val="bg1"/>
                </a:solidFill>
                <a:latin typeface="+mn-lt"/>
              </a:rPr>
              <a:t> top(visitCounts,10);</a:t>
            </a:r>
          </a:p>
          <a:p>
            <a:pPr marL="342900" indent="-342900">
              <a:lnSpc>
                <a:spcPct val="90000"/>
              </a:lnSpc>
              <a:spcBef>
                <a:spcPct val="25000"/>
              </a:spcBef>
              <a:spcAft>
                <a:spcPct val="25000"/>
              </a:spcAft>
              <a:buClr>
                <a:srgbClr val="5675A9"/>
              </a:buClr>
              <a:buSzPct val="75000"/>
              <a:buFont typeface="Arial" charset="0"/>
              <a:buNone/>
              <a:defRPr/>
            </a:pPr>
            <a:endParaRPr lang="en-US" sz="2400" b="0" kern="0" dirty="0">
              <a:latin typeface="+mn-lt"/>
            </a:endParaRPr>
          </a:p>
          <a:p>
            <a:pPr marL="342900" indent="-342900">
              <a:lnSpc>
                <a:spcPct val="90000"/>
              </a:lnSpc>
              <a:spcBef>
                <a:spcPct val="25000"/>
              </a:spcBef>
              <a:spcAft>
                <a:spcPct val="25000"/>
              </a:spcAft>
              <a:buClr>
                <a:srgbClr val="5675A9"/>
              </a:buClr>
              <a:buSzPct val="75000"/>
              <a:buFont typeface="Arial" charset="0"/>
              <a:buNone/>
              <a:defRPr/>
            </a:pPr>
            <a:r>
              <a:rPr lang="en-US" sz="2400" b="0" kern="0" dirty="0">
                <a:solidFill>
                  <a:schemeClr val="bg1"/>
                </a:solidFill>
                <a:latin typeface="+mn-lt"/>
              </a:rPr>
              <a:t>store </a:t>
            </a:r>
            <a:r>
              <a:rPr lang="en-US" sz="2400" b="0" kern="0" dirty="0" err="1">
                <a:solidFill>
                  <a:schemeClr val="bg1"/>
                </a:solidFill>
                <a:latin typeface="+mn-lt"/>
              </a:rPr>
              <a:t>topUrls</a:t>
            </a:r>
            <a:r>
              <a:rPr lang="en-US" sz="2400" b="0" kern="0" dirty="0">
                <a:solidFill>
                  <a:schemeClr val="bg1"/>
                </a:solidFill>
                <a:latin typeface="+mn-lt"/>
              </a:rPr>
              <a:t> into ‘/data/</a:t>
            </a:r>
            <a:r>
              <a:rPr lang="en-US" sz="2400" b="0" kern="0" dirty="0" err="1">
                <a:solidFill>
                  <a:schemeClr val="bg1"/>
                </a:solidFill>
                <a:latin typeface="+mn-lt"/>
              </a:rPr>
              <a:t>topUrls</a:t>
            </a:r>
            <a:r>
              <a:rPr lang="en-US" sz="2400" b="0" kern="0" dirty="0">
                <a:solidFill>
                  <a:schemeClr val="bg1"/>
                </a:solidFill>
                <a:latin typeface="+mn-lt"/>
              </a:rPr>
              <a:t>’;</a:t>
            </a:r>
          </a:p>
        </p:txBody>
      </p:sp>
      <p:sp>
        <p:nvSpPr>
          <p:cNvPr id="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25389432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7" name="Straight Arrow Connector 56"/>
          <p:cNvCxnSpPr>
            <a:cxnSpLocks noChangeShapeType="1"/>
          </p:cNvCxnSpPr>
          <p:nvPr/>
        </p:nvCxnSpPr>
        <p:spPr bwMode="auto">
          <a:xfrm>
            <a:off x="1828800" y="1905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58" name="Straight Arrow Connector 57"/>
          <p:cNvCxnSpPr>
            <a:cxnSpLocks noChangeShapeType="1"/>
          </p:cNvCxnSpPr>
          <p:nvPr/>
        </p:nvCxnSpPr>
        <p:spPr bwMode="auto">
          <a:xfrm>
            <a:off x="4154488" y="3581400"/>
            <a:ext cx="569912" cy="381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59" name="Straight Arrow Connector 58"/>
          <p:cNvCxnSpPr>
            <a:cxnSpLocks noChangeShapeType="1"/>
            <a:stCxn id="64" idx="2"/>
          </p:cNvCxnSpPr>
          <p:nvPr/>
        </p:nvCxnSpPr>
        <p:spPr bwMode="auto">
          <a:xfrm rot="5400000">
            <a:off x="6096000" y="3352800"/>
            <a:ext cx="457200" cy="7620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60" name="Straight Arrow Connector 59"/>
          <p:cNvCxnSpPr>
            <a:cxnSpLocks noChangeShapeType="1"/>
          </p:cNvCxnSpPr>
          <p:nvPr/>
        </p:nvCxnSpPr>
        <p:spPr bwMode="auto">
          <a:xfrm>
            <a:off x="2971800" y="2667000"/>
            <a:ext cx="457200" cy="30480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61" name="Rounded Rectangle 60"/>
          <p:cNvSpPr>
            <a:spLocks noChangeArrowheads="1"/>
          </p:cNvSpPr>
          <p:nvPr/>
        </p:nvSpPr>
        <p:spPr bwMode="auto">
          <a:xfrm>
            <a:off x="762000" y="1447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Visits</a:t>
            </a:r>
          </a:p>
        </p:txBody>
      </p:sp>
      <p:sp>
        <p:nvSpPr>
          <p:cNvPr id="62" name="Rounded Rectangle 61"/>
          <p:cNvSpPr>
            <a:spLocks noChangeArrowheads="1"/>
          </p:cNvSpPr>
          <p:nvPr/>
        </p:nvSpPr>
        <p:spPr bwMode="auto">
          <a:xfrm>
            <a:off x="1524000" y="22098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url</a:t>
            </a:r>
          </a:p>
        </p:txBody>
      </p:sp>
      <p:sp>
        <p:nvSpPr>
          <p:cNvPr id="63" name="Rounded Rectangle 62"/>
          <p:cNvSpPr>
            <a:spLocks noChangeArrowheads="1"/>
          </p:cNvSpPr>
          <p:nvPr/>
        </p:nvSpPr>
        <p:spPr bwMode="auto">
          <a:xfrm>
            <a:off x="2743200" y="2971800"/>
            <a:ext cx="1981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err="1">
                <a:ln>
                  <a:noFill/>
                </a:ln>
                <a:solidFill>
                  <a:srgbClr val="336666"/>
                </a:solidFill>
                <a:effectLst/>
                <a:uLnTx/>
                <a:uFillTx/>
                <a:latin typeface="Calibri" pitchFamily="34" charset="0"/>
              </a:rPr>
              <a:t>url</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count</a:t>
            </a:r>
          </a:p>
        </p:txBody>
      </p:sp>
      <p:sp>
        <p:nvSpPr>
          <p:cNvPr id="64" name="Rounded Rectangle 63"/>
          <p:cNvSpPr>
            <a:spLocks noChangeArrowheads="1"/>
          </p:cNvSpPr>
          <p:nvPr/>
        </p:nvSpPr>
        <p:spPr bwMode="auto">
          <a:xfrm>
            <a:off x="5715000" y="30480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Load </a:t>
            </a:r>
            <a:r>
              <a:rPr lang="en-US">
                <a:solidFill>
                  <a:srgbClr val="FFFFFF"/>
                </a:solidFill>
                <a:latin typeface="Calibri" pitchFamily="34" charset="0"/>
              </a:rPr>
              <a:t>Url Info</a:t>
            </a:r>
          </a:p>
        </p:txBody>
      </p:sp>
      <p:sp>
        <p:nvSpPr>
          <p:cNvPr id="65" name="Rounded Rectangle 64"/>
          <p:cNvSpPr>
            <a:spLocks noChangeArrowheads="1"/>
          </p:cNvSpPr>
          <p:nvPr/>
        </p:nvSpPr>
        <p:spPr bwMode="auto">
          <a:xfrm>
            <a:off x="4343400" y="3962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Join </a:t>
            </a:r>
            <a:r>
              <a:rPr lang="en-US">
                <a:solidFill>
                  <a:srgbClr val="FFFFFF"/>
                </a:solidFill>
                <a:latin typeface="Calibri" pitchFamily="34" charset="0"/>
              </a:rPr>
              <a:t>on url</a:t>
            </a:r>
          </a:p>
        </p:txBody>
      </p:sp>
      <p:sp>
        <p:nvSpPr>
          <p:cNvPr id="66" name="Rounded Rectangle 65"/>
          <p:cNvSpPr>
            <a:spLocks noChangeArrowheads="1"/>
          </p:cNvSpPr>
          <p:nvPr/>
        </p:nvSpPr>
        <p:spPr bwMode="auto">
          <a:xfrm>
            <a:off x="4343400" y="4724400"/>
            <a:ext cx="1981200" cy="4572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algn="ctr">
              <a:defRPr/>
            </a:pPr>
            <a:r>
              <a:rPr lang="en-US" sz="2000">
                <a:solidFill>
                  <a:srgbClr val="FFFF00"/>
                </a:solidFill>
                <a:latin typeface="Calibri" pitchFamily="34" charset="0"/>
              </a:rPr>
              <a:t>Group </a:t>
            </a:r>
            <a:r>
              <a:rPr lang="en-US">
                <a:solidFill>
                  <a:srgbClr val="FFFFFF"/>
                </a:solidFill>
                <a:latin typeface="Calibri" pitchFamily="34" charset="0"/>
              </a:rPr>
              <a:t>by category</a:t>
            </a:r>
          </a:p>
        </p:txBody>
      </p:sp>
      <p:sp>
        <p:nvSpPr>
          <p:cNvPr id="67" name="Rounded Rectangle 66"/>
          <p:cNvSpPr>
            <a:spLocks noChangeArrowheads="1"/>
          </p:cNvSpPr>
          <p:nvPr/>
        </p:nvSpPr>
        <p:spPr bwMode="auto">
          <a:xfrm>
            <a:off x="4154488" y="5486400"/>
            <a:ext cx="2362200" cy="609600"/>
          </a:xfrm>
          <a:prstGeom prst="roundRect">
            <a:avLst>
              <a:gd name="adj" fmla="val 16667"/>
            </a:avLst>
          </a:prstGeom>
          <a:gradFill rotWithShape="1">
            <a:gsLst>
              <a:gs pos="0">
                <a:srgbClr val="C8B0ED"/>
              </a:gs>
              <a:gs pos="100000">
                <a:srgbClr val="7F5BAB"/>
              </a:gs>
            </a:gsLst>
            <a:lin ang="5400000"/>
          </a:gradFill>
          <a:ln w="9525">
            <a:solidFill>
              <a:srgbClr val="7D60A0"/>
            </a:solidFill>
            <a:round/>
            <a:headEnd/>
            <a:tailEnd/>
          </a:ln>
          <a:effectLst>
            <a:outerShdw dist="23000" dir="5400000" rotWithShape="0">
              <a:srgbClr val="808080">
                <a:alpha val="34999"/>
              </a:srgbClr>
            </a:outerShdw>
          </a:effectLst>
        </p:spPr>
        <p:txBody>
          <a:bodyPr anchor="ctr"/>
          <a:lstStyle/>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00"/>
                </a:solidFill>
                <a:effectLst/>
                <a:uLnTx/>
                <a:uFillTx/>
                <a:latin typeface="Calibri" pitchFamily="34" charset="0"/>
              </a:rPr>
              <a:t>Foreach</a:t>
            </a:r>
            <a:r>
              <a:rPr kumimoji="0" lang="en-US" sz="2000" b="0" i="0" u="none" strike="noStrike" kern="0" cap="none" spc="0" normalizeH="0" baseline="0" noProof="0" dirty="0">
                <a:ln>
                  <a:noFill/>
                </a:ln>
                <a:solidFill>
                  <a:srgbClr val="FFFF00"/>
                </a:solidFill>
                <a:effectLst/>
                <a:uLnTx/>
                <a:uFillTx/>
                <a:latin typeface="Calibri" pitchFamily="34" charset="0"/>
              </a:rPr>
              <a:t> </a:t>
            </a:r>
            <a:r>
              <a:rPr kumimoji="0" lang="en-US" sz="1800" b="0" i="0" u="none" strike="noStrike" kern="0" cap="none" spc="0" normalizeH="0" baseline="0" noProof="0" dirty="0">
                <a:ln>
                  <a:noFill/>
                </a:ln>
                <a:solidFill>
                  <a:srgbClr val="336666"/>
                </a:solidFill>
                <a:effectLst/>
                <a:uLnTx/>
                <a:uFillTx/>
                <a:latin typeface="Calibri" pitchFamily="34" charset="0"/>
              </a:rPr>
              <a:t>category</a:t>
            </a:r>
            <a:endParaRPr kumimoji="0" lang="en-US" sz="2000" b="0" i="0" u="none" strike="noStrike" kern="0" cap="none" spc="0" normalizeH="0" baseline="0" noProof="0" dirty="0">
              <a:ln>
                <a:noFill/>
              </a:ln>
              <a:solidFill>
                <a:srgbClr val="336666"/>
              </a:solidFill>
              <a:effectLst/>
              <a:uLnTx/>
              <a:uFillTx/>
              <a:latin typeface="Calibri" pitchFamily="34" charset="0"/>
            </a:endParaRPr>
          </a:p>
          <a:p>
            <a:pPr marL="0" marR="0" lvl="0" indent="0" algn="ctr" defTabSz="914400" eaLnBrk="1" fontAlgn="auto" latinLnBrk="0" hangingPunct="1">
              <a:lnSpc>
                <a:spcPts val="18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00"/>
                </a:solidFill>
                <a:effectLst/>
                <a:uLnTx/>
                <a:uFillTx/>
                <a:latin typeface="Calibri" pitchFamily="34" charset="0"/>
              </a:rPr>
              <a:t>generate </a:t>
            </a:r>
            <a:r>
              <a:rPr kumimoji="0" lang="en-US" sz="1800" b="0" i="0" u="none" strike="noStrike" kern="0" cap="none" spc="0" normalizeH="0" baseline="0" noProof="0" dirty="0">
                <a:ln>
                  <a:noFill/>
                </a:ln>
                <a:solidFill>
                  <a:srgbClr val="FFFFFF"/>
                </a:solidFill>
                <a:effectLst/>
                <a:uLnTx/>
                <a:uFillTx/>
                <a:latin typeface="Calibri" pitchFamily="34" charset="0"/>
              </a:rPr>
              <a:t>top10(</a:t>
            </a:r>
            <a:r>
              <a:rPr kumimoji="0" lang="en-US" sz="1800" b="0" i="0" u="none" strike="noStrike" kern="0" cap="none" spc="0" normalizeH="0" baseline="0" noProof="0" dirty="0" err="1">
                <a:ln>
                  <a:noFill/>
                </a:ln>
                <a:solidFill>
                  <a:srgbClr val="FFFFFF"/>
                </a:solidFill>
                <a:effectLst/>
                <a:uLnTx/>
                <a:uFillTx/>
                <a:latin typeface="Calibri" pitchFamily="34" charset="0"/>
              </a:rPr>
              <a:t>urls</a:t>
            </a:r>
            <a:r>
              <a:rPr kumimoji="0" lang="en-US" sz="1800" b="0" i="0" u="none" strike="noStrike" kern="0" cap="none" spc="0" normalizeH="0" baseline="0" noProof="0" dirty="0">
                <a:ln>
                  <a:noFill/>
                </a:ln>
                <a:solidFill>
                  <a:srgbClr val="FFFFFF"/>
                </a:solidFill>
                <a:effectLst/>
                <a:uLnTx/>
                <a:uFillTx/>
                <a:latin typeface="Calibri" pitchFamily="34" charset="0"/>
              </a:rPr>
              <a:t>)</a:t>
            </a:r>
          </a:p>
        </p:txBody>
      </p:sp>
      <p:cxnSp>
        <p:nvCxnSpPr>
          <p:cNvPr id="68" name="Straight Arrow Connector 67"/>
          <p:cNvCxnSpPr>
            <a:cxnSpLocks noChangeShapeType="1"/>
            <a:stCxn id="65" idx="2"/>
            <a:endCxn id="66" idx="0"/>
          </p:cNvCxnSpPr>
          <p:nvPr/>
        </p:nvCxnSpPr>
        <p:spPr bwMode="auto">
          <a:xfrm rot="5400000">
            <a:off x="5181601" y="4572000"/>
            <a:ext cx="304800" cy="3175"/>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69" name="Straight Arrow Connector 68"/>
          <p:cNvCxnSpPr>
            <a:cxnSpLocks noChangeShapeType="1"/>
            <a:stCxn id="66" idx="2"/>
            <a:endCxn id="67" idx="0"/>
          </p:cNvCxnSpPr>
          <p:nvPr/>
        </p:nvCxnSpPr>
        <p:spPr bwMode="auto">
          <a:xfrm rot="16200000" flipH="1">
            <a:off x="5182394" y="5333206"/>
            <a:ext cx="304800" cy="1588"/>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cxnSp>
        <p:nvCxnSpPr>
          <p:cNvPr id="70" name="Straight Arrow Connector 69"/>
          <p:cNvCxnSpPr>
            <a:cxnSpLocks noChangeShapeType="1"/>
          </p:cNvCxnSpPr>
          <p:nvPr/>
        </p:nvCxnSpPr>
        <p:spPr bwMode="auto">
          <a:xfrm rot="16200000" flipH="1">
            <a:off x="5183188" y="6248400"/>
            <a:ext cx="304800" cy="0"/>
          </a:xfrm>
          <a:prstGeom prst="straightConnector1">
            <a:avLst/>
          </a:prstGeom>
          <a:noFill/>
          <a:ln w="25400">
            <a:solidFill>
              <a:srgbClr val="99CCCC"/>
            </a:solidFill>
            <a:round/>
            <a:headEnd/>
            <a:tailEnd type="arrow" w="med" len="med"/>
          </a:ln>
          <a:effectLst>
            <a:outerShdw dist="20000" dir="5400000" rotWithShape="0">
              <a:srgbClr val="808080">
                <a:alpha val="37999"/>
              </a:srgbClr>
            </a:outerShdw>
          </a:effectLst>
        </p:spPr>
      </p:cxnSp>
      <p:sp>
        <p:nvSpPr>
          <p:cNvPr id="2" name="Title 1"/>
          <p:cNvSpPr>
            <a:spLocks noGrp="1"/>
          </p:cNvSpPr>
          <p:nvPr>
            <p:ph type="title"/>
          </p:nvPr>
        </p:nvSpPr>
        <p:spPr/>
        <p:txBody>
          <a:bodyPr/>
          <a:lstStyle/>
          <a:p>
            <a:r>
              <a:rPr lang="en-US" dirty="0" smtClean="0"/>
              <a:t>Pig Script in Hadoop</a:t>
            </a:r>
            <a:endParaRPr lang="en-US" dirty="0"/>
          </a:p>
        </p:txBody>
      </p:sp>
      <p:sp>
        <p:nvSpPr>
          <p:cNvPr id="44" name="Rounded Rectangle 43"/>
          <p:cNvSpPr>
            <a:spLocks noChangeArrowheads="1"/>
          </p:cNvSpPr>
          <p:nvPr/>
        </p:nvSpPr>
        <p:spPr bwMode="auto">
          <a:xfrm>
            <a:off x="533400" y="1371600"/>
            <a:ext cx="3200400" cy="9906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45" name="TextBox 44"/>
          <p:cNvSpPr txBox="1">
            <a:spLocks noChangeArrowheads="1"/>
          </p:cNvSpPr>
          <p:nvPr/>
        </p:nvSpPr>
        <p:spPr bwMode="auto">
          <a:xfrm>
            <a:off x="3048000" y="1304925"/>
            <a:ext cx="760144" cy="400110"/>
          </a:xfrm>
          <a:prstGeom prst="rect">
            <a:avLst/>
          </a:prstGeom>
          <a:noFill/>
          <a:ln w="9525">
            <a:noFill/>
            <a:miter lim="800000"/>
            <a:headEnd/>
            <a:tailEnd/>
          </a:ln>
        </p:spPr>
        <p:txBody>
          <a:bodyPr wrap="none">
            <a:spAutoFit/>
          </a:bodyPr>
          <a:lstStyle/>
          <a:p>
            <a:r>
              <a:rPr lang="en-US" sz="2000" dirty="0">
                <a:solidFill>
                  <a:schemeClr val="bg1"/>
                </a:solidFill>
                <a:latin typeface="Calibri" pitchFamily="34" charset="0"/>
              </a:rPr>
              <a:t>Map</a:t>
            </a:r>
            <a:r>
              <a:rPr lang="en-US" sz="2000" baseline="-25000" dirty="0">
                <a:solidFill>
                  <a:schemeClr val="bg1"/>
                </a:solidFill>
                <a:latin typeface="Calibri" pitchFamily="34" charset="0"/>
              </a:rPr>
              <a:t>1</a:t>
            </a:r>
            <a:endParaRPr lang="en-US" sz="2400" baseline="-25000" dirty="0">
              <a:solidFill>
                <a:schemeClr val="bg1"/>
              </a:solidFill>
              <a:latin typeface="Calibri" pitchFamily="34" charset="0"/>
            </a:endParaRPr>
          </a:p>
        </p:txBody>
      </p:sp>
      <p:sp>
        <p:nvSpPr>
          <p:cNvPr id="46" name="Rounded Rectangle 45"/>
          <p:cNvSpPr>
            <a:spLocks noChangeArrowheads="1"/>
          </p:cNvSpPr>
          <p:nvPr/>
        </p:nvSpPr>
        <p:spPr bwMode="auto">
          <a:xfrm>
            <a:off x="1371600" y="2476500"/>
            <a:ext cx="3657600" cy="1257300"/>
          </a:xfrm>
          <a:prstGeom prst="roundRect">
            <a:avLst>
              <a:gd name="adj" fmla="val 16667"/>
            </a:avLst>
          </a:prstGeom>
          <a:gradFill rotWithShape="1">
            <a:gsLst>
              <a:gs pos="0">
                <a:srgbClr val="9BC1FF">
                  <a:alpha val="20999"/>
                </a:srgbClr>
              </a:gs>
              <a:gs pos="100000">
                <a:srgbClr val="3F80CD">
                  <a:alpha val="20999"/>
                </a:srgbClr>
              </a:gs>
            </a:gsLst>
            <a:lin ang="5400000"/>
          </a:gradFill>
          <a:ln w="9525">
            <a:solidFill>
              <a:srgbClr val="4A7EBB"/>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47" name="TextBox 46"/>
          <p:cNvSpPr txBox="1">
            <a:spLocks noChangeArrowheads="1"/>
          </p:cNvSpPr>
          <p:nvPr/>
        </p:nvSpPr>
        <p:spPr bwMode="auto">
          <a:xfrm>
            <a:off x="3962400" y="2419350"/>
            <a:ext cx="1150938"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Reduce</a:t>
            </a:r>
            <a:r>
              <a:rPr lang="en-US" sz="2000" baseline="-25000">
                <a:solidFill>
                  <a:schemeClr val="bg1"/>
                </a:solidFill>
                <a:latin typeface="Calibri" pitchFamily="34" charset="0"/>
              </a:rPr>
              <a:t>1</a:t>
            </a:r>
          </a:p>
        </p:txBody>
      </p:sp>
      <p:sp>
        <p:nvSpPr>
          <p:cNvPr id="48" name="Rounded Rectangle 47"/>
          <p:cNvSpPr>
            <a:spLocks noChangeArrowheads="1"/>
          </p:cNvSpPr>
          <p:nvPr/>
        </p:nvSpPr>
        <p:spPr bwMode="auto">
          <a:xfrm>
            <a:off x="5332413" y="2590800"/>
            <a:ext cx="2897187" cy="1504950"/>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49" name="TextBox 48"/>
          <p:cNvSpPr txBox="1">
            <a:spLocks noChangeArrowheads="1"/>
          </p:cNvSpPr>
          <p:nvPr/>
        </p:nvSpPr>
        <p:spPr bwMode="auto">
          <a:xfrm>
            <a:off x="7467600" y="2647950"/>
            <a:ext cx="885825"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Map</a:t>
            </a:r>
            <a:r>
              <a:rPr lang="en-US" sz="2000" baseline="-25000">
                <a:solidFill>
                  <a:schemeClr val="bg1"/>
                </a:solidFill>
                <a:latin typeface="Calibri" pitchFamily="34" charset="0"/>
              </a:rPr>
              <a:t>2</a:t>
            </a:r>
          </a:p>
        </p:txBody>
      </p:sp>
      <p:sp>
        <p:nvSpPr>
          <p:cNvPr id="50" name="Rounded Rectangle 49"/>
          <p:cNvSpPr>
            <a:spLocks noChangeArrowheads="1"/>
          </p:cNvSpPr>
          <p:nvPr/>
        </p:nvSpPr>
        <p:spPr bwMode="auto">
          <a:xfrm>
            <a:off x="4000500" y="4267200"/>
            <a:ext cx="2819400" cy="265113"/>
          </a:xfrm>
          <a:prstGeom prst="roundRect">
            <a:avLst>
              <a:gd name="adj" fmla="val 16667"/>
            </a:avLst>
          </a:prstGeom>
          <a:gradFill rotWithShape="1">
            <a:gsLst>
              <a:gs pos="0">
                <a:srgbClr val="FF9A99">
                  <a:alpha val="31000"/>
                </a:srgbClr>
              </a:gs>
              <a:gs pos="100000">
                <a:srgbClr val="D1403C">
                  <a:alpha val="31000"/>
                </a:srgbClr>
              </a:gs>
            </a:gsLst>
            <a:lin ang="5400000"/>
          </a:gradFill>
          <a:ln w="9525">
            <a:solidFill>
              <a:srgbClr val="BE4B48"/>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51" name="TextBox 50"/>
          <p:cNvSpPr txBox="1">
            <a:spLocks noChangeArrowheads="1"/>
          </p:cNvSpPr>
          <p:nvPr/>
        </p:nvSpPr>
        <p:spPr bwMode="auto">
          <a:xfrm>
            <a:off x="6858000" y="4171950"/>
            <a:ext cx="1327150"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Reduce</a:t>
            </a:r>
            <a:r>
              <a:rPr lang="en-US" sz="2000" baseline="-25000">
                <a:solidFill>
                  <a:schemeClr val="bg1"/>
                </a:solidFill>
                <a:latin typeface="Calibri" pitchFamily="34" charset="0"/>
              </a:rPr>
              <a:t>2</a:t>
            </a:r>
          </a:p>
        </p:txBody>
      </p:sp>
      <p:sp>
        <p:nvSpPr>
          <p:cNvPr id="52" name="Rounded Rectangle 51"/>
          <p:cNvSpPr>
            <a:spLocks noChangeArrowheads="1"/>
          </p:cNvSpPr>
          <p:nvPr/>
        </p:nvSpPr>
        <p:spPr bwMode="auto">
          <a:xfrm>
            <a:off x="4000500" y="4687888"/>
            <a:ext cx="2819400" cy="265112"/>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53" name="TextBox 52"/>
          <p:cNvSpPr txBox="1">
            <a:spLocks noChangeArrowheads="1"/>
          </p:cNvSpPr>
          <p:nvPr/>
        </p:nvSpPr>
        <p:spPr bwMode="auto">
          <a:xfrm>
            <a:off x="6886575" y="4572000"/>
            <a:ext cx="885825"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Map</a:t>
            </a:r>
            <a:r>
              <a:rPr lang="en-US" sz="2000" baseline="-25000">
                <a:solidFill>
                  <a:schemeClr val="bg1"/>
                </a:solidFill>
                <a:latin typeface="Calibri" pitchFamily="34" charset="0"/>
              </a:rPr>
              <a:t>3</a:t>
            </a:r>
            <a:endParaRPr lang="en-US" sz="2800" baseline="-25000">
              <a:solidFill>
                <a:schemeClr val="bg1"/>
              </a:solidFill>
              <a:latin typeface="Calibri" pitchFamily="34" charset="0"/>
            </a:endParaRPr>
          </a:p>
        </p:txBody>
      </p:sp>
      <p:sp>
        <p:nvSpPr>
          <p:cNvPr id="54" name="Rounded Rectangle 53"/>
          <p:cNvSpPr>
            <a:spLocks noChangeArrowheads="1"/>
          </p:cNvSpPr>
          <p:nvPr/>
        </p:nvSpPr>
        <p:spPr bwMode="auto">
          <a:xfrm>
            <a:off x="3962400" y="5078413"/>
            <a:ext cx="2819400" cy="1169987"/>
          </a:xfrm>
          <a:prstGeom prst="roundRect">
            <a:avLst>
              <a:gd name="adj" fmla="val 16667"/>
            </a:avLst>
          </a:prstGeom>
          <a:gradFill rotWithShape="1">
            <a:gsLst>
              <a:gs pos="0">
                <a:srgbClr val="DCFFA0">
                  <a:alpha val="23999"/>
                </a:srgbClr>
              </a:gs>
              <a:gs pos="100000">
                <a:srgbClr val="A0CA4A">
                  <a:alpha val="23999"/>
                </a:srgbClr>
              </a:gs>
            </a:gsLst>
            <a:lin ang="5400000"/>
          </a:gradFill>
          <a:ln w="9525">
            <a:solidFill>
              <a:srgbClr val="98B954"/>
            </a:solidFill>
            <a:round/>
            <a:headEnd/>
            <a:tailEnd/>
          </a:ln>
          <a:effectLst>
            <a:outerShdw dist="23000" dir="5400000" rotWithShape="0">
              <a:srgbClr val="808080">
                <a:alpha val="34999"/>
              </a:srgbClr>
            </a:outerShdw>
          </a:effectLst>
        </p:spPr>
        <p:txBody>
          <a:bodyPr anchor="ctr"/>
          <a:lstStyle/>
          <a:p>
            <a:pPr algn="ctr">
              <a:defRPr/>
            </a:pPr>
            <a:endParaRPr lang="en-US">
              <a:solidFill>
                <a:srgbClr val="FFFFFF"/>
              </a:solidFill>
              <a:latin typeface="Calibri" pitchFamily="34" charset="0"/>
            </a:endParaRPr>
          </a:p>
        </p:txBody>
      </p:sp>
      <p:sp>
        <p:nvSpPr>
          <p:cNvPr id="55" name="TextBox 54"/>
          <p:cNvSpPr txBox="1">
            <a:spLocks noChangeArrowheads="1"/>
          </p:cNvSpPr>
          <p:nvPr/>
        </p:nvSpPr>
        <p:spPr bwMode="auto">
          <a:xfrm>
            <a:off x="6934200" y="5343525"/>
            <a:ext cx="1174750" cy="400050"/>
          </a:xfrm>
          <a:prstGeom prst="rect">
            <a:avLst/>
          </a:prstGeom>
          <a:noFill/>
          <a:ln w="9525">
            <a:noFill/>
            <a:miter lim="800000"/>
            <a:headEnd/>
            <a:tailEnd/>
          </a:ln>
        </p:spPr>
        <p:txBody>
          <a:bodyPr>
            <a:spAutoFit/>
          </a:bodyPr>
          <a:lstStyle/>
          <a:p>
            <a:r>
              <a:rPr lang="en-US" sz="2000">
                <a:solidFill>
                  <a:schemeClr val="bg1"/>
                </a:solidFill>
                <a:latin typeface="Calibri" pitchFamily="34" charset="0"/>
              </a:rPr>
              <a:t>Reduce</a:t>
            </a:r>
            <a:r>
              <a:rPr lang="en-US" sz="2000" baseline="-25000">
                <a:solidFill>
                  <a:schemeClr val="bg1"/>
                </a:solidFill>
                <a:latin typeface="Calibri" pitchFamily="34" charset="0"/>
              </a:rPr>
              <a:t>3</a:t>
            </a:r>
          </a:p>
        </p:txBody>
      </p:sp>
      <p:sp>
        <p:nvSpPr>
          <p:cNvPr id="56" name="TextBox 3"/>
          <p:cNvSpPr txBox="1">
            <a:spLocks noChangeArrowheads="1"/>
          </p:cNvSpPr>
          <p:nvPr/>
        </p:nvSpPr>
        <p:spPr bwMode="auto">
          <a:xfrm>
            <a:off x="0" y="6611938"/>
            <a:ext cx="3429000" cy="246221"/>
          </a:xfrm>
          <a:prstGeom prst="rect">
            <a:avLst/>
          </a:prstGeom>
          <a:noFill/>
          <a:ln w="9525">
            <a:noFill/>
            <a:miter lim="800000"/>
            <a:headEnd/>
            <a:tailEnd/>
          </a:ln>
        </p:spPr>
        <p:txBody>
          <a:bodyPr wrap="square">
            <a:spAutoFit/>
          </a:bodyPr>
          <a:lstStyle/>
          <a:p>
            <a:r>
              <a:rPr lang="da-DK" sz="1000" b="0" dirty="0" smtClean="0">
                <a:solidFill>
                  <a:schemeClr val="bg2"/>
                </a:solidFill>
              </a:rPr>
              <a:t>Pig Slides adapted from Olston et al. (SIGMOD 2008)</a:t>
            </a:r>
          </a:p>
        </p:txBody>
      </p:sp>
    </p:spTree>
    <p:extLst>
      <p:ext uri="{BB962C8B-B14F-4D97-AF65-F5344CB8AC3E}">
        <p14:creationId xmlns:p14="http://schemas.microsoft.com/office/powerpoint/2010/main" val="270513362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quare-pe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09600"/>
            <a:ext cx="9144000" cy="9144000"/>
          </a:xfrm>
          <a:prstGeom prst="rect">
            <a:avLst/>
          </a:prstGeom>
        </p:spPr>
      </p:pic>
      <p:sp>
        <p:nvSpPr>
          <p:cNvPr id="4" name="Title 3"/>
          <p:cNvSpPr>
            <a:spLocks noGrp="1"/>
          </p:cNvSpPr>
          <p:nvPr>
            <p:ph type="title"/>
          </p:nvPr>
        </p:nvSpPr>
        <p:spPr/>
        <p:txBody>
          <a:bodyPr/>
          <a:lstStyle/>
          <a:p>
            <a:r>
              <a:rPr lang="en-US" sz="3200" dirty="0" smtClean="0">
                <a:solidFill>
                  <a:schemeClr val="tx1"/>
                </a:solidFill>
                <a:latin typeface="Gill Sans"/>
              </a:rPr>
              <a:t>What’s the role of MapReduce?</a:t>
            </a:r>
            <a:endParaRPr lang="en-US" sz="3200" dirty="0">
              <a:solidFill>
                <a:schemeClr val="tx1"/>
              </a:solidFill>
              <a:latin typeface="Gill Sans"/>
            </a:endParaRPr>
          </a:p>
        </p:txBody>
      </p:sp>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err="1" smtClean="0">
                <a:solidFill>
                  <a:srgbClr val="FFFFFF"/>
                </a:solidFill>
              </a:rPr>
              <a:t>www.flickr.com</a:t>
            </a:r>
            <a:r>
              <a:rPr lang="en-US" sz="1000" b="0" dirty="0">
                <a:solidFill>
                  <a:srgbClr val="FFFFFF"/>
                </a:solidFill>
              </a:rPr>
              <a:t>/photos/</a:t>
            </a:r>
            <a:r>
              <a:rPr lang="en-US" sz="1000" b="0" dirty="0" err="1">
                <a:solidFill>
                  <a:srgbClr val="FFFFFF"/>
                </a:solidFill>
              </a:rPr>
              <a:t>rosipaw</a:t>
            </a:r>
            <a:r>
              <a:rPr lang="en-US" sz="1000" b="0" dirty="0">
                <a:solidFill>
                  <a:srgbClr val="FFFFFF"/>
                </a:solidFill>
              </a:rPr>
              <a:t>/4643095630/</a:t>
            </a:r>
            <a:endParaRPr lang="en-US" sz="1000" b="0" dirty="0">
              <a:solidFill>
                <a:srgbClr val="FFFFFF"/>
              </a:solidFill>
            </a:endParaRPr>
          </a:p>
        </p:txBody>
      </p:sp>
    </p:spTree>
    <p:extLst>
      <p:ext uri="{BB962C8B-B14F-4D97-AF65-F5344CB8AC3E}">
        <p14:creationId xmlns:p14="http://schemas.microsoft.com/office/powerpoint/2010/main" val="4018920604"/>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Where Does Hadoop Go?</a:t>
            </a:r>
            <a:endParaRPr lang="en-US" dirty="0"/>
          </a:p>
        </p:txBody>
      </p:sp>
      <p:sp>
        <p:nvSpPr>
          <p:cNvPr id="4" name="Rectangle 3"/>
          <p:cNvSpPr/>
          <p:nvPr/>
        </p:nvSpPr>
        <p:spPr bwMode="auto">
          <a:xfrm>
            <a:off x="13716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5943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5" idx="1"/>
          </p:cNvCxnSpPr>
          <p:nvPr/>
        </p:nvCxnSpPr>
        <p:spPr bwMode="auto">
          <a:xfrm>
            <a:off x="3429000" y="3467100"/>
            <a:ext cx="2514600" cy="1588"/>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32766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
        <p:nvSpPr>
          <p:cNvPr id="9" name="TextBox 8"/>
          <p:cNvSpPr txBox="1"/>
          <p:nvPr/>
        </p:nvSpPr>
        <p:spPr>
          <a:xfrm rot="20803626">
            <a:off x="584179" y="3910928"/>
            <a:ext cx="3045225" cy="584776"/>
          </a:xfrm>
          <a:prstGeom prst="rect">
            <a:avLst/>
          </a:prstGeom>
          <a:noFill/>
        </p:spPr>
        <p:txBody>
          <a:bodyPr wrap="none" rtlCol="0">
            <a:spAutoFit/>
          </a:bodyPr>
          <a:lstStyle/>
          <a:p>
            <a:r>
              <a:rPr lang="en-US" sz="3200" dirty="0" smtClean="0">
                <a:solidFill>
                  <a:srgbClr val="FF0000"/>
                </a:solidFill>
                <a:latin typeface="Gill Sans"/>
                <a:cs typeface="Gill Sans"/>
              </a:rPr>
              <a:t>Hadoop here?</a:t>
            </a:r>
            <a:endParaRPr lang="en-US" sz="3200" dirty="0">
              <a:solidFill>
                <a:srgbClr val="FF0000"/>
              </a:solidFill>
              <a:latin typeface="Gill Sans"/>
              <a:cs typeface="Gill Sans"/>
            </a:endParaRPr>
          </a:p>
        </p:txBody>
      </p:sp>
      <p:sp>
        <p:nvSpPr>
          <p:cNvPr id="10" name="TextBox 9"/>
          <p:cNvSpPr txBox="1"/>
          <p:nvPr/>
        </p:nvSpPr>
        <p:spPr>
          <a:xfrm rot="958210">
            <a:off x="5208374" y="2506617"/>
            <a:ext cx="3915455" cy="584776"/>
          </a:xfrm>
          <a:prstGeom prst="rect">
            <a:avLst/>
          </a:prstGeom>
          <a:noFill/>
        </p:spPr>
        <p:txBody>
          <a:bodyPr wrap="none" rtlCol="0">
            <a:spAutoFit/>
          </a:bodyPr>
          <a:lstStyle/>
          <a:p>
            <a:r>
              <a:rPr lang="en-US" sz="3200" dirty="0" smtClean="0">
                <a:solidFill>
                  <a:srgbClr val="FF0000"/>
                </a:solidFill>
                <a:latin typeface="Gill Sans"/>
                <a:cs typeface="Gill Sans"/>
              </a:rPr>
              <a:t>What about here?</a:t>
            </a:r>
            <a:endParaRPr lang="en-US" sz="3200" dirty="0">
              <a:solidFill>
                <a:srgbClr val="FF0000"/>
              </a:solidFill>
              <a:latin typeface="Gill Sans"/>
              <a:cs typeface="Gill Sans"/>
            </a:endParaRPr>
          </a:p>
        </p:txBody>
      </p:sp>
    </p:spTree>
    <p:extLst>
      <p:ext uri="{BB962C8B-B14F-4D97-AF65-F5344CB8AC3E}">
        <p14:creationId xmlns:p14="http://schemas.microsoft.com/office/powerpoint/2010/main" val="1391088437"/>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dissolv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5"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1000" fill="hold"/>
                                        <p:tgtEl>
                                          <p:spTgt spid="9"/>
                                        </p:tgtEl>
                                        <p:attrNameLst>
                                          <p:attrName>ppt_w</p:attrName>
                                        </p:attrNameLst>
                                      </p:cBhvr>
                                      <p:tavLst>
                                        <p:tav tm="0">
                                          <p:val>
                                            <p:fltVal val="0"/>
                                          </p:val>
                                        </p:tav>
                                        <p:tav tm="100000">
                                          <p:val>
                                            <p:strVal val="#ppt_w"/>
                                          </p:val>
                                        </p:tav>
                                      </p:tavLst>
                                    </p:anim>
                                    <p:anim calcmode="lin" valueType="num">
                                      <p:cBhvr>
                                        <p:cTn id="24" dur="1000" fill="hold"/>
                                        <p:tgtEl>
                                          <p:spTgt spid="9"/>
                                        </p:tgtEl>
                                        <p:attrNameLst>
                                          <p:attrName>ppt_h</p:attrName>
                                        </p:attrNameLst>
                                      </p:cBhvr>
                                      <p:tavLst>
                                        <p:tav tm="0">
                                          <p:val>
                                            <p:fltVal val="0"/>
                                          </p:val>
                                        </p:tav>
                                        <p:tav tm="100000">
                                          <p:val>
                                            <p:strVal val="#ppt_h"/>
                                          </p:val>
                                        </p:tav>
                                      </p:tavLst>
                                    </p:anim>
                                    <p:anim calcmode="lin" valueType="num">
                                      <p:cBhvr>
                                        <p:cTn id="25"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p:stCondLst>
                        <p:cond delay="indefinite"/>
                      </p:stCondLst>
                      <p:childTnLst>
                        <p:par>
                          <p:cTn id="28" fill="hold">
                            <p:stCondLst>
                              <p:cond delay="0"/>
                            </p:stCondLst>
                            <p:childTnLst>
                              <p:par>
                                <p:cTn id="29" presetID="15" presetClass="entr" presetSubtype="0" fill="hold" grpId="0" nodeType="click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p:cTn id="31" dur="1000" fill="hold"/>
                                        <p:tgtEl>
                                          <p:spTgt spid="10"/>
                                        </p:tgtEl>
                                        <p:attrNameLst>
                                          <p:attrName>ppt_w</p:attrName>
                                        </p:attrNameLst>
                                      </p:cBhvr>
                                      <p:tavLst>
                                        <p:tav tm="0">
                                          <p:val>
                                            <p:fltVal val="0"/>
                                          </p:val>
                                        </p:tav>
                                        <p:tav tm="100000">
                                          <p:val>
                                            <p:strVal val="#ppt_w"/>
                                          </p:val>
                                        </p:tav>
                                      </p:tavLst>
                                    </p:anim>
                                    <p:anim calcmode="lin" valueType="num">
                                      <p:cBhvr>
                                        <p:cTn id="32" dur="1000" fill="hold"/>
                                        <p:tgtEl>
                                          <p:spTgt spid="10"/>
                                        </p:tgtEl>
                                        <p:attrNameLst>
                                          <p:attrName>ppt_h</p:attrName>
                                        </p:attrNameLst>
                                      </p:cBhvr>
                                      <p:tavLst>
                                        <p:tav tm="0">
                                          <p:val>
                                            <p:fltVal val="0"/>
                                          </p:val>
                                        </p:tav>
                                        <p:tav tm="100000">
                                          <p:val>
                                            <p:strVal val="#ppt_h"/>
                                          </p:val>
                                        </p:tav>
                                      </p:tavLst>
                                    </p:anim>
                                    <p:anim calcmode="lin" valueType="num">
                                      <p:cBhvr>
                                        <p:cTn id="33" dur="1000" fill="hold"/>
                                        <p:tgtEl>
                                          <p:spTgt spid="10"/>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0"/>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9" grpId="0"/>
      <p:bldP spid="10"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Major Step Backwards?</a:t>
            </a:r>
            <a:endParaRPr lang="en-US" dirty="0"/>
          </a:p>
        </p:txBody>
      </p:sp>
      <p:sp>
        <p:nvSpPr>
          <p:cNvPr id="3" name="Content Placeholder 2"/>
          <p:cNvSpPr>
            <a:spLocks noGrp="1"/>
          </p:cNvSpPr>
          <p:nvPr>
            <p:ph idx="1"/>
          </p:nvPr>
        </p:nvSpPr>
        <p:spPr/>
        <p:txBody>
          <a:bodyPr/>
          <a:lstStyle/>
          <a:p>
            <a:r>
              <a:rPr lang="en-US" dirty="0" smtClean="0"/>
              <a:t>MapReduce is a step backward in database access:</a:t>
            </a:r>
          </a:p>
          <a:p>
            <a:pPr lvl="1"/>
            <a:r>
              <a:rPr lang="en-US" dirty="0" smtClean="0"/>
              <a:t>Schemas are good</a:t>
            </a:r>
          </a:p>
          <a:p>
            <a:pPr lvl="1"/>
            <a:r>
              <a:rPr lang="en-US" dirty="0" smtClean="0"/>
              <a:t>Separation of the schema from the application is good</a:t>
            </a:r>
          </a:p>
          <a:p>
            <a:pPr lvl="1"/>
            <a:r>
              <a:rPr lang="en-US" dirty="0" smtClean="0"/>
              <a:t>High-level access languages are good</a:t>
            </a:r>
          </a:p>
          <a:p>
            <a:r>
              <a:rPr lang="en-US" dirty="0" smtClean="0"/>
              <a:t>MapReduce is poor implementation</a:t>
            </a:r>
          </a:p>
          <a:p>
            <a:pPr lvl="1"/>
            <a:r>
              <a:rPr lang="en-US" dirty="0" smtClean="0"/>
              <a:t>Brute force and only brute force (no indexes, for example)</a:t>
            </a:r>
          </a:p>
          <a:p>
            <a:r>
              <a:rPr lang="en-US" dirty="0" smtClean="0"/>
              <a:t>MapReduce is not novel</a:t>
            </a:r>
          </a:p>
          <a:p>
            <a:r>
              <a:rPr lang="en-US" dirty="0" smtClean="0"/>
              <a:t>MapReduce is missing features</a:t>
            </a:r>
          </a:p>
          <a:p>
            <a:pPr lvl="1"/>
            <a:r>
              <a:rPr lang="en-US" dirty="0" smtClean="0"/>
              <a:t>Bulk loader, indexing, updates, transactions…</a:t>
            </a:r>
          </a:p>
          <a:p>
            <a:r>
              <a:rPr lang="en-US" dirty="0" smtClean="0"/>
              <a:t>MapReduce is incompatible with DMBS tools</a:t>
            </a:r>
          </a:p>
          <a:p>
            <a:endParaRPr lang="en-US" dirty="0"/>
          </a:p>
        </p:txBody>
      </p:sp>
      <p:sp>
        <p:nvSpPr>
          <p:cNvPr id="4" name="TextBox 3"/>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Blog post by DeWitt and </a:t>
            </a:r>
            <a:r>
              <a:rPr lang="en-US" sz="1000" b="0" dirty="0" err="1" smtClean="0">
                <a:solidFill>
                  <a:schemeClr val="bg1"/>
                </a:solidFill>
              </a:rPr>
              <a:t>Stonebraker</a:t>
            </a:r>
            <a:endParaRPr lang="en-US" sz="1000" b="0" dirty="0">
              <a:solidFill>
                <a:schemeClr val="bg1"/>
              </a:solidFill>
            </a:endParaRPr>
          </a:p>
        </p:txBody>
      </p:sp>
    </p:spTree>
    <p:extLst>
      <p:ext uri="{BB962C8B-B14F-4D97-AF65-F5344CB8AC3E}">
        <p14:creationId xmlns:p14="http://schemas.microsoft.com/office/powerpoint/2010/main" val="3984478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US_Navy_031002-F-2828D-227_Secretary_of_Defense,_Donald_H._Rumsfeld_responds_to_a_reporter's_question_during_a_Pentagon_press_briefing.jpg"/>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80931" y="1"/>
            <a:ext cx="10524931" cy="6858000"/>
          </a:xfrm>
          <a:prstGeom prst="rect">
            <a:avLst/>
          </a:prstGeom>
        </p:spPr>
      </p:pic>
      <p:sp>
        <p:nvSpPr>
          <p:cNvPr id="5" name="TextBox 4"/>
          <p:cNvSpPr txBox="1"/>
          <p:nvPr/>
        </p:nvSpPr>
        <p:spPr>
          <a:xfrm>
            <a:off x="1981200" y="5200471"/>
            <a:ext cx="6477000" cy="1200329"/>
          </a:xfrm>
          <a:prstGeom prst="rect">
            <a:avLst/>
          </a:prstGeom>
          <a:noFill/>
        </p:spPr>
        <p:txBody>
          <a:bodyPr wrap="square" rtlCol="0">
            <a:spAutoFit/>
          </a:bodyPr>
          <a:lstStyle/>
          <a:p>
            <a:r>
              <a:rPr lang="en-US" sz="1800" b="0" dirty="0" smtClean="0">
                <a:latin typeface="Gill Sans"/>
                <a:cs typeface="Gill Sans"/>
              </a:rPr>
              <a:t>“there </a:t>
            </a:r>
            <a:r>
              <a:rPr lang="en-US" sz="1800" b="0" dirty="0">
                <a:latin typeface="Gill Sans"/>
                <a:cs typeface="Gill Sans"/>
              </a:rPr>
              <a:t>are known </a:t>
            </a:r>
            <a:r>
              <a:rPr lang="en-US" sz="1800" b="0" dirty="0" err="1">
                <a:latin typeface="Gill Sans"/>
                <a:cs typeface="Gill Sans"/>
              </a:rPr>
              <a:t>knowns</a:t>
            </a:r>
            <a:r>
              <a:rPr lang="en-US" sz="1800" b="0" dirty="0">
                <a:latin typeface="Gill Sans"/>
                <a:cs typeface="Gill Sans"/>
              </a:rPr>
              <a:t>; there are things we know we </a:t>
            </a:r>
            <a:r>
              <a:rPr lang="en-US" sz="1800" b="0" dirty="0" smtClean="0">
                <a:latin typeface="Gill Sans"/>
                <a:cs typeface="Gill Sans"/>
              </a:rPr>
              <a:t>know. We </a:t>
            </a:r>
            <a:r>
              <a:rPr lang="en-US" sz="1800" b="0" dirty="0">
                <a:latin typeface="Gill Sans"/>
                <a:cs typeface="Gill Sans"/>
              </a:rPr>
              <a:t>also know there are known unknowns; that is to say we know there are some things we do not know. But there are unknown </a:t>
            </a:r>
            <a:r>
              <a:rPr lang="en-US" sz="1800" b="0" dirty="0" smtClean="0">
                <a:latin typeface="Gill Sans"/>
                <a:cs typeface="Gill Sans"/>
              </a:rPr>
              <a:t>unknowns – </a:t>
            </a:r>
            <a:r>
              <a:rPr lang="en-US" sz="1800" b="0" dirty="0">
                <a:latin typeface="Gill Sans"/>
                <a:cs typeface="Gill Sans"/>
              </a:rPr>
              <a:t>the ones we don't know we don't </a:t>
            </a:r>
            <a:r>
              <a:rPr lang="en-US" sz="1800" b="0" dirty="0" smtClean="0">
                <a:latin typeface="Gill Sans"/>
                <a:cs typeface="Gill Sans"/>
              </a:rPr>
              <a:t>know…” – Donald Rumsfeld</a:t>
            </a:r>
            <a:endParaRPr lang="en-US" sz="1800" b="0" dirty="0">
              <a:latin typeface="Gill Sans"/>
              <a:cs typeface="Gill Sans"/>
            </a:endParaRPr>
          </a:p>
        </p:txBody>
      </p:sp>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a:t>
            </a:r>
            <a:endParaRPr lang="en-US" sz="1000" b="0" dirty="0">
              <a:solidFill>
                <a:srgbClr val="FFFFFF"/>
              </a:solidFill>
            </a:endParaRPr>
          </a:p>
        </p:txBody>
      </p:sp>
    </p:spTree>
    <p:extLst>
      <p:ext uri="{BB962C8B-B14F-4D97-AF65-F5344CB8AC3E}">
        <p14:creationId xmlns:p14="http://schemas.microsoft.com/office/powerpoint/2010/main" val="1258040795"/>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Known and Unknown Unknowns</a:t>
            </a:r>
            <a:endParaRPr lang="en-US" dirty="0"/>
          </a:p>
        </p:txBody>
      </p:sp>
      <p:sp>
        <p:nvSpPr>
          <p:cNvPr id="3" name="Content Placeholder 2"/>
          <p:cNvSpPr>
            <a:spLocks noGrp="1"/>
          </p:cNvSpPr>
          <p:nvPr>
            <p:ph idx="1"/>
          </p:nvPr>
        </p:nvSpPr>
        <p:spPr/>
        <p:txBody>
          <a:bodyPr/>
          <a:lstStyle/>
          <a:p>
            <a:r>
              <a:rPr lang="en-US" dirty="0" smtClean="0"/>
              <a:t>Databases only help if you know what questions to ask</a:t>
            </a:r>
          </a:p>
          <a:p>
            <a:pPr lvl="1"/>
            <a:r>
              <a:rPr lang="en-US" dirty="0" smtClean="0"/>
              <a:t>“Known unknowns”</a:t>
            </a:r>
          </a:p>
          <a:p>
            <a:r>
              <a:rPr lang="en-US" dirty="0" smtClean="0"/>
              <a:t>What’s if you don’t know what you’re looking for?</a:t>
            </a:r>
          </a:p>
          <a:p>
            <a:pPr lvl="1"/>
            <a:r>
              <a:rPr lang="en-US" dirty="0" smtClean="0"/>
              <a:t>“Unknown unknowns”</a:t>
            </a:r>
          </a:p>
          <a:p>
            <a:endParaRPr lang="en-US" dirty="0" smtClean="0"/>
          </a:p>
          <a:p>
            <a:pPr lvl="1"/>
            <a:endParaRPr lang="en-US" dirty="0"/>
          </a:p>
        </p:txBody>
      </p:sp>
    </p:spTree>
    <p:extLst>
      <p:ext uri="{BB962C8B-B14F-4D97-AF65-F5344CB8AC3E}">
        <p14:creationId xmlns:p14="http://schemas.microsoft.com/office/powerpoint/2010/main" val="3327344095"/>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OLTP/OLAP/Hadoop Architecture</a:t>
            </a:r>
            <a:endParaRPr lang="en-US" dirty="0"/>
          </a:p>
        </p:txBody>
      </p:sp>
      <p:sp>
        <p:nvSpPr>
          <p:cNvPr id="4" name="Rectangle 3"/>
          <p:cNvSpPr/>
          <p:nvPr/>
        </p:nvSpPr>
        <p:spPr bwMode="auto">
          <a:xfrm>
            <a:off x="457200" y="2438400"/>
            <a:ext cx="2057400" cy="2057400"/>
          </a:xfrm>
          <a:prstGeom prst="rect">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OLTP</a:t>
            </a:r>
          </a:p>
        </p:txBody>
      </p:sp>
      <p:sp>
        <p:nvSpPr>
          <p:cNvPr id="5" name="Rectangle 4"/>
          <p:cNvSpPr/>
          <p:nvPr/>
        </p:nvSpPr>
        <p:spPr bwMode="auto">
          <a:xfrm>
            <a:off x="6705600" y="2438400"/>
            <a:ext cx="2057400" cy="2057400"/>
          </a:xfrm>
          <a:prstGeom prst="rect">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OLAP</a:t>
            </a:r>
          </a:p>
        </p:txBody>
      </p:sp>
      <p:cxnSp>
        <p:nvCxnSpPr>
          <p:cNvPr id="7" name="Straight Arrow Connector 6"/>
          <p:cNvCxnSpPr>
            <a:stCxn id="4" idx="3"/>
            <a:endCxn id="11" idx="1"/>
          </p:cNvCxnSpPr>
          <p:nvPr/>
        </p:nvCxnSpPr>
        <p:spPr bwMode="auto">
          <a:xfrm>
            <a:off x="2514600" y="3467100"/>
            <a:ext cx="2362200" cy="0"/>
          </a:xfrm>
          <a:prstGeom prst="straightConnector1">
            <a:avLst/>
          </a:prstGeom>
          <a:ln>
            <a:headEnd type="none" w="med" len="med"/>
            <a:tailEnd type="arrow"/>
          </a:ln>
        </p:spPr>
        <p:style>
          <a:lnRef idx="3">
            <a:schemeClr val="dk1"/>
          </a:lnRef>
          <a:fillRef idx="0">
            <a:schemeClr val="dk1"/>
          </a:fillRef>
          <a:effectRef idx="2">
            <a:schemeClr val="dk1"/>
          </a:effectRef>
          <a:fontRef idx="minor">
            <a:schemeClr val="tx1"/>
          </a:fontRef>
        </p:style>
      </p:cxnSp>
      <p:sp>
        <p:nvSpPr>
          <p:cNvPr id="8" name="TextBox 7"/>
          <p:cNvSpPr txBox="1"/>
          <p:nvPr/>
        </p:nvSpPr>
        <p:spPr>
          <a:xfrm>
            <a:off x="2286001" y="2667000"/>
            <a:ext cx="2819399" cy="677108"/>
          </a:xfrm>
          <a:prstGeom prst="rect">
            <a:avLst/>
          </a:prstGeom>
          <a:noFill/>
        </p:spPr>
        <p:txBody>
          <a:bodyPr wrap="square" rtlCol="0">
            <a:spAutoFit/>
          </a:bodyPr>
          <a:lstStyle/>
          <a:p>
            <a:pPr algn="ctr"/>
            <a:r>
              <a:rPr lang="en-US" sz="2400" dirty="0" smtClean="0">
                <a:solidFill>
                  <a:schemeClr val="bg2"/>
                </a:solidFill>
                <a:latin typeface="Gill Sans"/>
                <a:cs typeface="Gill Sans"/>
              </a:rPr>
              <a:t>ETL</a:t>
            </a:r>
            <a:r>
              <a:rPr lang="en-US" sz="1400" dirty="0" smtClean="0">
                <a:solidFill>
                  <a:schemeClr val="bg2"/>
                </a:solidFill>
                <a:latin typeface="Gill Sans"/>
                <a:cs typeface="Gill Sans"/>
              </a:rPr>
              <a:t/>
            </a:r>
            <a:br>
              <a:rPr lang="en-US" sz="1400" dirty="0" smtClean="0">
                <a:solidFill>
                  <a:schemeClr val="bg2"/>
                </a:solidFill>
                <a:latin typeface="Gill Sans"/>
                <a:cs typeface="Gill Sans"/>
              </a:rPr>
            </a:br>
            <a:r>
              <a:rPr lang="en-US" sz="1400" b="0" dirty="0" smtClean="0">
                <a:solidFill>
                  <a:schemeClr val="bg2"/>
                </a:solidFill>
                <a:latin typeface="Gill Sans"/>
                <a:cs typeface="Gill Sans"/>
              </a:rPr>
              <a:t>(Extract, Transform, and Load)</a:t>
            </a:r>
            <a:endParaRPr lang="en-US" sz="1400" b="0" dirty="0">
              <a:solidFill>
                <a:schemeClr val="bg2"/>
              </a:solidFill>
              <a:latin typeface="Gill Sans"/>
              <a:cs typeface="Gill Sans"/>
            </a:endParaRPr>
          </a:p>
        </p:txBody>
      </p:sp>
      <p:sp>
        <p:nvSpPr>
          <p:cNvPr id="11" name="Rectangle 10"/>
          <p:cNvSpPr/>
          <p:nvPr/>
        </p:nvSpPr>
        <p:spPr bwMode="auto">
          <a:xfrm>
            <a:off x="4876800" y="2438400"/>
            <a:ext cx="1752600" cy="2057400"/>
          </a:xfrm>
          <a:prstGeom prst="rect">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ctr"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r>
              <a:rPr kumimoji="0" lang="en-US" sz="2800" b="1" i="0" u="none" strike="noStrike" cap="none" normalizeH="0" baseline="0" dirty="0" smtClean="0">
                <a:ln>
                  <a:noFill/>
                </a:ln>
                <a:solidFill>
                  <a:schemeClr val="bg2"/>
                </a:solidFill>
                <a:effectLst/>
                <a:latin typeface="Gill Sans"/>
                <a:cs typeface="Gill Sans"/>
              </a:rPr>
              <a:t>Hadoop</a:t>
            </a:r>
          </a:p>
        </p:txBody>
      </p:sp>
      <p:sp>
        <p:nvSpPr>
          <p:cNvPr id="9" name="TextBox 8"/>
          <p:cNvSpPr txBox="1"/>
          <p:nvPr/>
        </p:nvSpPr>
        <p:spPr>
          <a:xfrm rot="20803626">
            <a:off x="1345912" y="4450516"/>
            <a:ext cx="5850280" cy="584776"/>
          </a:xfrm>
          <a:prstGeom prst="rect">
            <a:avLst/>
          </a:prstGeom>
          <a:noFill/>
        </p:spPr>
        <p:txBody>
          <a:bodyPr wrap="none" rtlCol="0">
            <a:spAutoFit/>
          </a:bodyPr>
          <a:lstStyle/>
          <a:p>
            <a:r>
              <a:rPr lang="en-US" sz="3200" dirty="0" smtClean="0">
                <a:solidFill>
                  <a:srgbClr val="FF0000"/>
                </a:solidFill>
                <a:latin typeface="Gill Sans"/>
                <a:cs typeface="Gill Sans"/>
              </a:rPr>
              <a:t>Why does this make sense?</a:t>
            </a:r>
            <a:endParaRPr lang="en-US" sz="3200" dirty="0">
              <a:solidFill>
                <a:srgbClr val="FF0000"/>
              </a:solidFill>
              <a:latin typeface="Gill Sans"/>
              <a:cs typeface="Gill Sans"/>
            </a:endParaRPr>
          </a:p>
        </p:txBody>
      </p:sp>
      <p:sp>
        <p:nvSpPr>
          <p:cNvPr id="12" name="TextBox 11"/>
          <p:cNvSpPr txBox="1"/>
          <p:nvPr/>
        </p:nvSpPr>
        <p:spPr>
          <a:xfrm>
            <a:off x="947461" y="6381690"/>
            <a:ext cx="8044139" cy="400110"/>
          </a:xfrm>
          <a:prstGeom prst="rect">
            <a:avLst/>
          </a:prstGeom>
          <a:noFill/>
        </p:spPr>
        <p:txBody>
          <a:bodyPr wrap="none" rtlCol="0">
            <a:spAutoFit/>
          </a:bodyPr>
          <a:lstStyle/>
          <a:p>
            <a:pPr algn="r"/>
            <a:r>
              <a:rPr lang="en-US" sz="2000" b="0" dirty="0" smtClean="0">
                <a:solidFill>
                  <a:srgbClr val="FF0000"/>
                </a:solidFill>
                <a:latin typeface="Gill Sans"/>
                <a:cs typeface="Gill Sans"/>
              </a:rPr>
              <a:t>(</a:t>
            </a:r>
            <a:r>
              <a:rPr lang="en-US" sz="2000" b="0" dirty="0">
                <a:solidFill>
                  <a:srgbClr val="FF0000"/>
                </a:solidFill>
                <a:latin typeface="Gill Sans"/>
                <a:cs typeface="Gill Sans"/>
              </a:rPr>
              <a:t>I</a:t>
            </a:r>
            <a:r>
              <a:rPr lang="en-US" sz="2000" b="0" dirty="0" smtClean="0">
                <a:solidFill>
                  <a:srgbClr val="FF0000"/>
                </a:solidFill>
                <a:latin typeface="Gill Sans"/>
                <a:cs typeface="Gill Sans"/>
              </a:rPr>
              <a:t>nteresting to </a:t>
            </a:r>
            <a:r>
              <a:rPr lang="en-US" sz="2000" b="0" dirty="0" smtClean="0">
                <a:solidFill>
                  <a:srgbClr val="FF0000"/>
                </a:solidFill>
                <a:latin typeface="Gill Sans"/>
                <a:cs typeface="Gill Sans"/>
              </a:rPr>
              <a:t>observe evolution of database companies’ view of Hadoop)</a:t>
            </a:r>
            <a:endParaRPr lang="en-US" sz="2000" b="0" dirty="0">
              <a:solidFill>
                <a:srgbClr val="FF0000"/>
              </a:solidFill>
              <a:latin typeface="Gill Sans"/>
              <a:cs typeface="Gill Sans"/>
            </a:endParaRPr>
          </a:p>
        </p:txBody>
      </p:sp>
    </p:spTree>
    <p:extLst>
      <p:ext uri="{BB962C8B-B14F-4D97-AF65-F5344CB8AC3E}">
        <p14:creationId xmlns:p14="http://schemas.microsoft.com/office/powerpoint/2010/main" val="1948341019"/>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9"/>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ETL: </a:t>
            </a:r>
            <a:r>
              <a:rPr lang="en-US" dirty="0" err="1" smtClean="0"/>
              <a:t>Redux</a:t>
            </a:r>
            <a:endParaRPr lang="en-US" dirty="0"/>
          </a:p>
        </p:txBody>
      </p:sp>
      <p:sp>
        <p:nvSpPr>
          <p:cNvPr id="3" name="Content Placeholder 2"/>
          <p:cNvSpPr>
            <a:spLocks noGrp="1"/>
          </p:cNvSpPr>
          <p:nvPr>
            <p:ph idx="1"/>
          </p:nvPr>
        </p:nvSpPr>
        <p:spPr/>
        <p:txBody>
          <a:bodyPr/>
          <a:lstStyle/>
          <a:p>
            <a:r>
              <a:rPr lang="en-US" dirty="0" smtClean="0"/>
              <a:t>Often, with noisy datasets, ETL </a:t>
            </a:r>
            <a:r>
              <a:rPr lang="en-US" i="1" dirty="0" smtClean="0"/>
              <a:t>is</a:t>
            </a:r>
            <a:r>
              <a:rPr lang="en-US" dirty="0" smtClean="0"/>
              <a:t> the analysis!</a:t>
            </a:r>
          </a:p>
          <a:p>
            <a:r>
              <a:rPr lang="en-US" dirty="0" smtClean="0"/>
              <a:t>Note that ETL necessarily involves brute force data scans</a:t>
            </a:r>
          </a:p>
          <a:p>
            <a:r>
              <a:rPr lang="en-US" dirty="0" smtClean="0"/>
              <a:t>L, then E and T?</a:t>
            </a:r>
          </a:p>
          <a:p>
            <a:pPr lvl="1"/>
            <a:endParaRPr lang="en-US" dirty="0"/>
          </a:p>
        </p:txBody>
      </p:sp>
    </p:spTree>
    <p:extLst>
      <p:ext uri="{BB962C8B-B14F-4D97-AF65-F5344CB8AC3E}">
        <p14:creationId xmlns:p14="http://schemas.microsoft.com/office/powerpoint/2010/main" val="108351554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stances.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Title 3"/>
          <p:cNvSpPr>
            <a:spLocks noGrp="1"/>
          </p:cNvSpPr>
          <p:nvPr>
            <p:ph type="title"/>
          </p:nvPr>
        </p:nvSpPr>
        <p:spPr/>
        <p:txBody>
          <a:bodyPr/>
          <a:lstStyle/>
          <a:p>
            <a:r>
              <a:rPr lang="en-US" dirty="0" smtClean="0"/>
              <a:t>How we get here…</a:t>
            </a:r>
            <a:endParaRPr lang="en-US" dirty="0"/>
          </a:p>
        </p:txBody>
      </p:sp>
      <p:sp>
        <p:nvSpPr>
          <p:cNvPr id="7" name="TextBox 3"/>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smtClean="0">
                <a:solidFill>
                  <a:srgbClr val="FFFFFF"/>
                </a:solidFill>
              </a:rPr>
              <a:t>Source</a:t>
            </a:r>
            <a:r>
              <a:rPr lang="en-US" sz="1000" b="0" dirty="0">
                <a:solidFill>
                  <a:srgbClr val="FFFFFF"/>
                </a:solidFill>
              </a:rPr>
              <a:t>: </a:t>
            </a:r>
            <a:r>
              <a:rPr lang="en-US" sz="1000" b="0" dirty="0" err="1" smtClean="0">
                <a:solidFill>
                  <a:srgbClr val="FFFFFF"/>
                </a:solidFill>
              </a:rPr>
              <a:t>www.flickr.com</a:t>
            </a:r>
            <a:r>
              <a:rPr lang="en-US" sz="1000" b="0" dirty="0">
                <a:solidFill>
                  <a:srgbClr val="FFFFFF"/>
                </a:solidFill>
              </a:rPr>
              <a:t>/photos/</a:t>
            </a:r>
            <a:r>
              <a:rPr lang="en-US" sz="1000" b="0" dirty="0" err="1">
                <a:solidFill>
                  <a:srgbClr val="FFFFFF"/>
                </a:solidFill>
              </a:rPr>
              <a:t>thiagoalmeida</a:t>
            </a:r>
            <a:r>
              <a:rPr lang="en-US" sz="1000" b="0" dirty="0">
                <a:solidFill>
                  <a:srgbClr val="FFFFFF"/>
                </a:solidFill>
              </a:rPr>
              <a:t>/250190676/</a:t>
            </a:r>
          </a:p>
        </p:txBody>
      </p:sp>
    </p:spTree>
    <p:extLst>
      <p:ext uri="{BB962C8B-B14F-4D97-AF65-F5344CB8AC3E}">
        <p14:creationId xmlns:p14="http://schemas.microsoft.com/office/powerpoint/2010/main" val="365664599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Structure of Hadoop Warehouses</a:t>
            </a:r>
            <a:endParaRPr lang="en-US" dirty="0"/>
          </a:p>
        </p:txBody>
      </p:sp>
      <p:pic>
        <p:nvPicPr>
          <p:cNvPr id="3" name="Picture 2" descr="Star-schema-example.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600200"/>
            <a:ext cx="7239000" cy="4384183"/>
          </a:xfrm>
          <a:prstGeom prst="rect">
            <a:avLst/>
          </a:prstGeom>
        </p:spPr>
      </p:pic>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Wikipedia (Star Schema)</a:t>
            </a:r>
            <a:endParaRPr lang="en-US" sz="1000" b="0" dirty="0">
              <a:solidFill>
                <a:schemeClr val="bg2"/>
              </a:solidFill>
            </a:endParaRPr>
          </a:p>
        </p:txBody>
      </p:sp>
      <p:sp>
        <p:nvSpPr>
          <p:cNvPr id="4" name="Cross 3"/>
          <p:cNvSpPr/>
          <p:nvPr/>
        </p:nvSpPr>
        <p:spPr bwMode="auto">
          <a:xfrm rot="2700000">
            <a:off x="2255366" y="1569566"/>
            <a:ext cx="4267200" cy="4267200"/>
          </a:xfrm>
          <a:prstGeom prst="plus">
            <a:avLst>
              <a:gd name="adj" fmla="val 44048"/>
            </a:avLst>
          </a:prstGeom>
          <a:solidFill>
            <a:srgbClr val="FF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 name="TextBox 6"/>
          <p:cNvSpPr txBox="1"/>
          <p:nvPr/>
        </p:nvSpPr>
        <p:spPr>
          <a:xfrm>
            <a:off x="1471837" y="5420380"/>
            <a:ext cx="3252563" cy="523220"/>
          </a:xfrm>
          <a:prstGeom prst="rect">
            <a:avLst/>
          </a:prstGeom>
          <a:noFill/>
        </p:spPr>
        <p:txBody>
          <a:bodyPr wrap="none" rtlCol="0">
            <a:spAutoFit/>
          </a:bodyPr>
          <a:lstStyle/>
          <a:p>
            <a:r>
              <a:rPr lang="en-US" sz="2800" dirty="0" smtClean="0">
                <a:solidFill>
                  <a:srgbClr val="FF0000"/>
                </a:solidFill>
                <a:latin typeface="Gill Sans"/>
                <a:cs typeface="Gill Sans"/>
              </a:rPr>
              <a:t>Don’t normalize!</a:t>
            </a:r>
            <a:endParaRPr lang="en-US" sz="2800" dirty="0">
              <a:solidFill>
                <a:srgbClr val="FF0000"/>
              </a:solidFill>
              <a:latin typeface="Gill Sans"/>
              <a:cs typeface="Gill Sans"/>
            </a:endParaRPr>
          </a:p>
        </p:txBody>
      </p:sp>
    </p:spTree>
    <p:extLst>
      <p:ext uri="{BB962C8B-B14F-4D97-AF65-F5344CB8AC3E}">
        <p14:creationId xmlns:p14="http://schemas.microsoft.com/office/powerpoint/2010/main" val="1880096431"/>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7"/>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Major Step Backwards?</a:t>
            </a:r>
            <a:endParaRPr lang="en-US" dirty="0"/>
          </a:p>
        </p:txBody>
      </p:sp>
      <p:sp>
        <p:nvSpPr>
          <p:cNvPr id="3" name="Content Placeholder 2"/>
          <p:cNvSpPr>
            <a:spLocks noGrp="1"/>
          </p:cNvSpPr>
          <p:nvPr>
            <p:ph idx="1"/>
          </p:nvPr>
        </p:nvSpPr>
        <p:spPr/>
        <p:txBody>
          <a:bodyPr/>
          <a:lstStyle/>
          <a:p>
            <a:r>
              <a:rPr lang="en-US" dirty="0" smtClean="0"/>
              <a:t>MapReduce is a step backward in database access:</a:t>
            </a:r>
          </a:p>
          <a:p>
            <a:pPr lvl="1"/>
            <a:r>
              <a:rPr lang="en-US" dirty="0" smtClean="0"/>
              <a:t>Schemas are good</a:t>
            </a:r>
          </a:p>
          <a:p>
            <a:pPr lvl="1"/>
            <a:r>
              <a:rPr lang="en-US" dirty="0" smtClean="0"/>
              <a:t>Separation of the schema from the application is good</a:t>
            </a:r>
          </a:p>
          <a:p>
            <a:pPr lvl="1"/>
            <a:r>
              <a:rPr lang="en-US" dirty="0" smtClean="0"/>
              <a:t>High-level access languages are good</a:t>
            </a:r>
          </a:p>
          <a:p>
            <a:r>
              <a:rPr lang="en-US" dirty="0" smtClean="0"/>
              <a:t>MapReduce is poor implementation</a:t>
            </a:r>
          </a:p>
          <a:p>
            <a:pPr lvl="1"/>
            <a:r>
              <a:rPr lang="en-US" dirty="0" smtClean="0"/>
              <a:t>Brute force and only brute force (no indexes, for example)</a:t>
            </a:r>
          </a:p>
          <a:p>
            <a:r>
              <a:rPr lang="en-US" dirty="0" smtClean="0"/>
              <a:t>MapReduce is not novel</a:t>
            </a:r>
          </a:p>
          <a:p>
            <a:r>
              <a:rPr lang="en-US" dirty="0" smtClean="0"/>
              <a:t>MapReduce is missing features</a:t>
            </a:r>
          </a:p>
          <a:p>
            <a:pPr lvl="1"/>
            <a:r>
              <a:rPr lang="en-US" dirty="0" smtClean="0"/>
              <a:t>Bulk loader, indexing, updates, transactions…</a:t>
            </a:r>
          </a:p>
          <a:p>
            <a:r>
              <a:rPr lang="en-US" dirty="0" smtClean="0"/>
              <a:t>MapReduce is incompatible with DMBS tools</a:t>
            </a:r>
          </a:p>
          <a:p>
            <a:endParaRPr lang="en-US" dirty="0"/>
          </a:p>
        </p:txBody>
      </p:sp>
      <p:sp>
        <p:nvSpPr>
          <p:cNvPr id="4" name="TextBox 3"/>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Blog post by DeWitt and </a:t>
            </a:r>
            <a:r>
              <a:rPr lang="en-US" sz="1000" b="0" dirty="0" err="1" smtClean="0">
                <a:solidFill>
                  <a:schemeClr val="bg1"/>
                </a:solidFill>
              </a:rPr>
              <a:t>Stonebraker</a:t>
            </a:r>
            <a:endParaRPr lang="en-US" sz="1000" b="0" dirty="0">
              <a:solidFill>
                <a:schemeClr val="bg1"/>
              </a:solidFill>
            </a:endParaRPr>
          </a:p>
        </p:txBody>
      </p:sp>
      <p:sp>
        <p:nvSpPr>
          <p:cNvPr id="5" name="TextBox 4"/>
          <p:cNvSpPr txBox="1"/>
          <p:nvPr/>
        </p:nvSpPr>
        <p:spPr>
          <a:xfrm>
            <a:off x="1090070" y="5862935"/>
            <a:ext cx="7291930" cy="461665"/>
          </a:xfrm>
          <a:prstGeom prst="rect">
            <a:avLst/>
          </a:prstGeom>
          <a:noFill/>
        </p:spPr>
        <p:txBody>
          <a:bodyPr wrap="none" rtlCol="0">
            <a:spAutoFit/>
          </a:bodyPr>
          <a:lstStyle/>
          <a:p>
            <a:r>
              <a:rPr lang="en-US" sz="2400" b="0" dirty="0" smtClean="0">
                <a:solidFill>
                  <a:srgbClr val="FF0000"/>
                </a:solidFill>
                <a:latin typeface="Gill Sans"/>
                <a:cs typeface="Gill Sans"/>
              </a:rPr>
              <a:t>Bottom line: issue of maturity, not fundamental capability!</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193544883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Projection in MapReduce </a:t>
            </a:r>
            <a:endParaRPr lang="en-US" dirty="0"/>
          </a:p>
        </p:txBody>
      </p:sp>
      <p:sp>
        <p:nvSpPr>
          <p:cNvPr id="5" name="Rectangle 4"/>
          <p:cNvSpPr/>
          <p:nvPr/>
        </p:nvSpPr>
        <p:spPr>
          <a:xfrm>
            <a:off x="16002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1143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362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8194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3528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40" name="Group 39"/>
          <p:cNvGrpSpPr/>
          <p:nvPr/>
        </p:nvGrpSpPr>
        <p:grpSpPr>
          <a:xfrm>
            <a:off x="4343400" y="3352800"/>
            <a:ext cx="984250" cy="533400"/>
            <a:chOff x="3886200" y="1524000"/>
            <a:chExt cx="984250" cy="533400"/>
          </a:xfrm>
        </p:grpSpPr>
        <p:sp>
          <p:nvSpPr>
            <p:cNvPr id="24" name="Rectangle 23"/>
            <p:cNvSpPr/>
            <p:nvPr/>
          </p:nvSpPr>
          <p:spPr>
            <a:xfrm>
              <a:off x="4337050" y="1828800"/>
              <a:ext cx="228600" cy="228600"/>
            </a:xfrm>
            <a:prstGeom prst="rect">
              <a:avLst/>
            </a:prstGeom>
            <a:noFill/>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 name="Oval 24"/>
            <p:cNvSpPr/>
            <p:nvPr/>
          </p:nvSpPr>
          <p:spPr bwMode="auto">
            <a:xfrm>
              <a:off x="4641850" y="1828800"/>
              <a:ext cx="228600" cy="228600"/>
            </a:xfrm>
            <a:prstGeom prst="ellipse">
              <a:avLst/>
            </a:prstGeom>
            <a:noFill/>
            <a:ln>
              <a:solidFill>
                <a:schemeClr val="bg1"/>
              </a:solid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aphicFrame>
          <p:nvGraphicFramePr>
            <p:cNvPr id="26" name="Object 25"/>
            <p:cNvGraphicFramePr>
              <a:graphicFrameLocks noChangeAspect="1"/>
            </p:cNvGraphicFramePr>
            <p:nvPr/>
          </p:nvGraphicFramePr>
          <p:xfrm>
            <a:off x="3886200" y="1524000"/>
            <a:ext cx="527050" cy="527050"/>
          </p:xfrm>
          <a:graphic>
            <a:graphicData uri="http://schemas.openxmlformats.org/presentationml/2006/ole">
              <mc:AlternateContent xmlns:mc="http://schemas.openxmlformats.org/markup-compatibility/2006">
                <mc:Choice xmlns:v="urn:schemas-microsoft-com:vml" Requires="v">
                  <p:oleObj spid="_x0000_s3098" name="Equation" r:id="rId3" imgW="139680" imgH="139680" progId="Equation.3">
                    <p:embed/>
                  </p:oleObj>
                </mc:Choice>
                <mc:Fallback>
                  <p:oleObj name="Equation" r:id="rId3" imgW="1396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6200" y="1524000"/>
                          <a:ext cx="527050"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6002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1143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362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8194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3528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6002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1143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362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8194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3528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42672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6002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1143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362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8194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3528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6002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1143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362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8194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3528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4" name="TextBox 53"/>
          <p:cNvSpPr txBox="1"/>
          <p:nvPr/>
        </p:nvSpPr>
        <p:spPr>
          <a:xfrm>
            <a:off x="60960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55" name="Rectangle 54"/>
          <p:cNvSpPr/>
          <p:nvPr/>
        </p:nvSpPr>
        <p:spPr>
          <a:xfrm>
            <a:off x="65532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7" name="Oval 56"/>
          <p:cNvSpPr/>
          <p:nvPr/>
        </p:nvSpPr>
        <p:spPr bwMode="auto">
          <a:xfrm>
            <a:off x="70104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9" name="TextBox 58"/>
          <p:cNvSpPr txBox="1"/>
          <p:nvPr/>
        </p:nvSpPr>
        <p:spPr>
          <a:xfrm>
            <a:off x="60960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60" name="Rectangle 59"/>
          <p:cNvSpPr/>
          <p:nvPr/>
        </p:nvSpPr>
        <p:spPr>
          <a:xfrm>
            <a:off x="65532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2" name="Oval 61"/>
          <p:cNvSpPr/>
          <p:nvPr/>
        </p:nvSpPr>
        <p:spPr bwMode="auto">
          <a:xfrm>
            <a:off x="70104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4" name="TextBox 63"/>
          <p:cNvSpPr txBox="1"/>
          <p:nvPr/>
        </p:nvSpPr>
        <p:spPr>
          <a:xfrm>
            <a:off x="60960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65" name="Rectangle 64"/>
          <p:cNvSpPr/>
          <p:nvPr/>
        </p:nvSpPr>
        <p:spPr>
          <a:xfrm>
            <a:off x="65532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7" name="Oval 66"/>
          <p:cNvSpPr/>
          <p:nvPr/>
        </p:nvSpPr>
        <p:spPr bwMode="auto">
          <a:xfrm>
            <a:off x="70104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9" name="TextBox 68"/>
          <p:cNvSpPr txBox="1"/>
          <p:nvPr/>
        </p:nvSpPr>
        <p:spPr>
          <a:xfrm>
            <a:off x="60960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70" name="Rectangle 69"/>
          <p:cNvSpPr/>
          <p:nvPr/>
        </p:nvSpPr>
        <p:spPr>
          <a:xfrm>
            <a:off x="65532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2" name="Oval 71"/>
          <p:cNvSpPr/>
          <p:nvPr/>
        </p:nvSpPr>
        <p:spPr bwMode="auto">
          <a:xfrm>
            <a:off x="70104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4" name="TextBox 73"/>
          <p:cNvSpPr txBox="1"/>
          <p:nvPr/>
        </p:nvSpPr>
        <p:spPr>
          <a:xfrm>
            <a:off x="60960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75" name="Rectangle 74"/>
          <p:cNvSpPr/>
          <p:nvPr/>
        </p:nvSpPr>
        <p:spPr>
          <a:xfrm>
            <a:off x="65532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77" name="Oval 76"/>
          <p:cNvSpPr/>
          <p:nvPr/>
        </p:nvSpPr>
        <p:spPr bwMode="auto">
          <a:xfrm>
            <a:off x="70104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3" name="TextBox 52"/>
          <p:cNvSpPr txBox="1"/>
          <p:nvPr/>
        </p:nvSpPr>
        <p:spPr>
          <a:xfrm>
            <a:off x="2304507" y="5867400"/>
            <a:ext cx="4629693" cy="461665"/>
          </a:xfrm>
          <a:prstGeom prst="rect">
            <a:avLst/>
          </a:prstGeom>
          <a:noFill/>
        </p:spPr>
        <p:txBody>
          <a:bodyPr wrap="none" rtlCol="0">
            <a:spAutoFit/>
          </a:bodyPr>
          <a:lstStyle/>
          <a:p>
            <a:r>
              <a:rPr lang="en-US" sz="2400" b="0" dirty="0" smtClean="0">
                <a:solidFill>
                  <a:srgbClr val="FF0000"/>
                </a:solidFill>
                <a:latin typeface="Gill Sans"/>
                <a:cs typeface="Gill Sans"/>
              </a:rPr>
              <a:t>Can we do better than brute force?</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3873566112"/>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Selection in MapReduce</a:t>
            </a:r>
            <a:endParaRPr lang="en-US" dirty="0"/>
          </a:p>
        </p:txBody>
      </p:sp>
      <p:sp>
        <p:nvSpPr>
          <p:cNvPr id="5" name="Rectangle 4"/>
          <p:cNvSpPr/>
          <p:nvPr/>
        </p:nvSpPr>
        <p:spPr>
          <a:xfrm>
            <a:off x="1295400" y="2057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 name="TextBox 5"/>
          <p:cNvSpPr txBox="1"/>
          <p:nvPr/>
        </p:nvSpPr>
        <p:spPr>
          <a:xfrm>
            <a:off x="838200" y="2057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7" name="Rectangle 6"/>
          <p:cNvSpPr/>
          <p:nvPr/>
        </p:nvSpPr>
        <p:spPr>
          <a:xfrm>
            <a:off x="2057400" y="2057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0" name="Rounded Rectangle 19"/>
          <p:cNvSpPr/>
          <p:nvPr/>
        </p:nvSpPr>
        <p:spPr bwMode="auto">
          <a:xfrm>
            <a:off x="2514600" y="2057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21" name="Oval 20"/>
          <p:cNvSpPr/>
          <p:nvPr/>
        </p:nvSpPr>
        <p:spPr bwMode="auto">
          <a:xfrm>
            <a:off x="3048000" y="2057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grpSp>
        <p:nvGrpSpPr>
          <p:cNvPr id="3" name="Group 39"/>
          <p:cNvGrpSpPr/>
          <p:nvPr/>
        </p:nvGrpSpPr>
        <p:grpSpPr>
          <a:xfrm>
            <a:off x="4097338" y="3352800"/>
            <a:ext cx="703262" cy="533400"/>
            <a:chOff x="3862388" y="1524000"/>
            <a:chExt cx="703262" cy="533400"/>
          </a:xfrm>
        </p:grpSpPr>
        <p:sp>
          <p:nvSpPr>
            <p:cNvPr id="24" name="Rectangle 23"/>
            <p:cNvSpPr/>
            <p:nvPr/>
          </p:nvSpPr>
          <p:spPr>
            <a:xfrm>
              <a:off x="4337050" y="1828800"/>
              <a:ext cx="228600" cy="2286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aphicFrame>
          <p:nvGraphicFramePr>
            <p:cNvPr id="26" name="Object 25"/>
            <p:cNvGraphicFramePr>
              <a:graphicFrameLocks noChangeAspect="1"/>
            </p:cNvGraphicFramePr>
            <p:nvPr/>
          </p:nvGraphicFramePr>
          <p:xfrm>
            <a:off x="3862388" y="1524000"/>
            <a:ext cx="574675" cy="527050"/>
          </p:xfrm>
          <a:graphic>
            <a:graphicData uri="http://schemas.openxmlformats.org/presentationml/2006/ole">
              <mc:AlternateContent xmlns:mc="http://schemas.openxmlformats.org/markup-compatibility/2006">
                <mc:Choice xmlns:v="urn:schemas-microsoft-com:vml" Requires="v">
                  <p:oleObj spid="_x0000_s4122" name="Equation" r:id="rId3" imgW="152280" imgH="139680" progId="Equation.3">
                    <p:embed/>
                  </p:oleObj>
                </mc:Choice>
                <mc:Fallback>
                  <p:oleObj name="Equation" r:id="rId3" imgW="152280" imgH="13968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62388" y="1524000"/>
                          <a:ext cx="574675" cy="5270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8" name="Rectangle 27"/>
          <p:cNvSpPr/>
          <p:nvPr/>
        </p:nvSpPr>
        <p:spPr>
          <a:xfrm>
            <a:off x="1295400" y="2590800"/>
            <a:ext cx="6858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9" name="TextBox 28"/>
          <p:cNvSpPr txBox="1"/>
          <p:nvPr/>
        </p:nvSpPr>
        <p:spPr>
          <a:xfrm>
            <a:off x="838200" y="2590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30" name="Rectangle 29"/>
          <p:cNvSpPr/>
          <p:nvPr/>
        </p:nvSpPr>
        <p:spPr>
          <a:xfrm>
            <a:off x="2057400" y="25908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1" name="Rounded Rectangle 30"/>
          <p:cNvSpPr/>
          <p:nvPr/>
        </p:nvSpPr>
        <p:spPr bwMode="auto">
          <a:xfrm>
            <a:off x="2514600" y="2590800"/>
            <a:ext cx="457200" cy="381000"/>
          </a:xfrm>
          <a:prstGeom prst="round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2" name="Oval 31"/>
          <p:cNvSpPr/>
          <p:nvPr/>
        </p:nvSpPr>
        <p:spPr bwMode="auto">
          <a:xfrm>
            <a:off x="3048000" y="2590800"/>
            <a:ext cx="381000" cy="381000"/>
          </a:xfrm>
          <a:prstGeom prst="ellipse">
            <a:avLst/>
          </a:prstGeom>
          <a:ln>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4" name="Rectangle 33"/>
          <p:cNvSpPr/>
          <p:nvPr/>
        </p:nvSpPr>
        <p:spPr>
          <a:xfrm>
            <a:off x="1295400" y="31242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5" name="TextBox 34"/>
          <p:cNvSpPr txBox="1"/>
          <p:nvPr/>
        </p:nvSpPr>
        <p:spPr>
          <a:xfrm>
            <a:off x="838200" y="31242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36" name="Rectangle 35"/>
          <p:cNvSpPr/>
          <p:nvPr/>
        </p:nvSpPr>
        <p:spPr>
          <a:xfrm>
            <a:off x="2057400" y="31242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37" name="Rounded Rectangle 36"/>
          <p:cNvSpPr/>
          <p:nvPr/>
        </p:nvSpPr>
        <p:spPr bwMode="auto">
          <a:xfrm>
            <a:off x="2514600" y="31242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38" name="Oval 37"/>
          <p:cNvSpPr/>
          <p:nvPr/>
        </p:nvSpPr>
        <p:spPr bwMode="auto">
          <a:xfrm>
            <a:off x="3048000" y="31242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cxnSp>
        <p:nvCxnSpPr>
          <p:cNvPr id="39" name="Straight Arrow Connector 38"/>
          <p:cNvCxnSpPr/>
          <p:nvPr/>
        </p:nvCxnSpPr>
        <p:spPr>
          <a:xfrm>
            <a:off x="3733800" y="3276600"/>
            <a:ext cx="1447800" cy="1588"/>
          </a:xfrm>
          <a:prstGeom prst="straightConnector1">
            <a:avLst/>
          </a:prstGeom>
          <a:noFill/>
          <a:ln w="28575" cap="flat" cmpd="sng" algn="ctr">
            <a:solidFill>
              <a:sysClr val="windowText" lastClr="000000"/>
            </a:solidFill>
            <a:prstDash val="solid"/>
            <a:tailEnd type="arrow"/>
          </a:ln>
          <a:effectLst/>
        </p:spPr>
      </p:cxnSp>
      <p:sp>
        <p:nvSpPr>
          <p:cNvPr id="42" name="Rectangle 41"/>
          <p:cNvSpPr/>
          <p:nvPr/>
        </p:nvSpPr>
        <p:spPr>
          <a:xfrm>
            <a:off x="1295400" y="3657600"/>
            <a:ext cx="6858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3" name="TextBox 42"/>
          <p:cNvSpPr txBox="1"/>
          <p:nvPr/>
        </p:nvSpPr>
        <p:spPr>
          <a:xfrm>
            <a:off x="838200" y="36576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44" name="Rectangle 43"/>
          <p:cNvSpPr/>
          <p:nvPr/>
        </p:nvSpPr>
        <p:spPr>
          <a:xfrm>
            <a:off x="2057400" y="3657600"/>
            <a:ext cx="3810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5" name="Rounded Rectangle 44"/>
          <p:cNvSpPr/>
          <p:nvPr/>
        </p:nvSpPr>
        <p:spPr bwMode="auto">
          <a:xfrm>
            <a:off x="2514600" y="3657600"/>
            <a:ext cx="457200" cy="381000"/>
          </a:xfrm>
          <a:prstGeom prst="roundRect">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6" name="Oval 45"/>
          <p:cNvSpPr/>
          <p:nvPr/>
        </p:nvSpPr>
        <p:spPr bwMode="auto">
          <a:xfrm>
            <a:off x="3048000" y="3657600"/>
            <a:ext cx="381000" cy="381000"/>
          </a:xfrm>
          <a:prstGeom prst="ellipse">
            <a:avLst/>
          </a:prstGeom>
          <a:ln>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8" name="Rectangle 47"/>
          <p:cNvSpPr/>
          <p:nvPr/>
        </p:nvSpPr>
        <p:spPr>
          <a:xfrm>
            <a:off x="1295400" y="41910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49" name="TextBox 48"/>
          <p:cNvSpPr txBox="1"/>
          <p:nvPr/>
        </p:nvSpPr>
        <p:spPr>
          <a:xfrm>
            <a:off x="838200" y="4191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5</a:t>
            </a:r>
          </a:p>
        </p:txBody>
      </p:sp>
      <p:sp>
        <p:nvSpPr>
          <p:cNvPr id="50" name="Rectangle 49"/>
          <p:cNvSpPr/>
          <p:nvPr/>
        </p:nvSpPr>
        <p:spPr>
          <a:xfrm>
            <a:off x="2057400" y="4191000"/>
            <a:ext cx="3810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1" name="Rounded Rectangle 50"/>
          <p:cNvSpPr/>
          <p:nvPr/>
        </p:nvSpPr>
        <p:spPr bwMode="auto">
          <a:xfrm>
            <a:off x="2514600" y="41910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2" name="Oval 51"/>
          <p:cNvSpPr/>
          <p:nvPr/>
        </p:nvSpPr>
        <p:spPr bwMode="auto">
          <a:xfrm>
            <a:off x="3048000" y="4191000"/>
            <a:ext cx="381000" cy="381000"/>
          </a:xfrm>
          <a:prstGeom prst="ellipse">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56" name="Rectangle 55"/>
          <p:cNvSpPr/>
          <p:nvPr/>
        </p:nvSpPr>
        <p:spPr>
          <a:xfrm>
            <a:off x="5867400" y="2819400"/>
            <a:ext cx="6858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58" name="TextBox 57"/>
          <p:cNvSpPr txBox="1"/>
          <p:nvPr/>
        </p:nvSpPr>
        <p:spPr>
          <a:xfrm>
            <a:off x="5410200" y="28194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61" name="Rectangle 60"/>
          <p:cNvSpPr/>
          <p:nvPr/>
        </p:nvSpPr>
        <p:spPr>
          <a:xfrm>
            <a:off x="6629400" y="28194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63" name="Rounded Rectangle 62"/>
          <p:cNvSpPr/>
          <p:nvPr/>
        </p:nvSpPr>
        <p:spPr bwMode="auto">
          <a:xfrm>
            <a:off x="7086600" y="28194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66" name="Oval 65"/>
          <p:cNvSpPr/>
          <p:nvPr/>
        </p:nvSpPr>
        <p:spPr bwMode="auto">
          <a:xfrm>
            <a:off x="7620000" y="2819400"/>
            <a:ext cx="381000" cy="381000"/>
          </a:xfrm>
          <a:prstGeom prst="ellipse">
            <a:avLst/>
          </a:prstGeom>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79" name="Rectangle 78"/>
          <p:cNvSpPr/>
          <p:nvPr/>
        </p:nvSpPr>
        <p:spPr>
          <a:xfrm>
            <a:off x="5867400" y="3352800"/>
            <a:ext cx="6858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0" name="TextBox 79"/>
          <p:cNvSpPr txBox="1"/>
          <p:nvPr/>
        </p:nvSpPr>
        <p:spPr>
          <a:xfrm>
            <a:off x="5410200" y="33528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81" name="Rectangle 80"/>
          <p:cNvSpPr/>
          <p:nvPr/>
        </p:nvSpPr>
        <p:spPr>
          <a:xfrm>
            <a:off x="6629400" y="33528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82" name="Rounded Rectangle 81"/>
          <p:cNvSpPr/>
          <p:nvPr/>
        </p:nvSpPr>
        <p:spPr bwMode="auto">
          <a:xfrm>
            <a:off x="7086600" y="3352800"/>
            <a:ext cx="457200" cy="381000"/>
          </a:xfrm>
          <a:prstGeom prst="roundRect">
            <a:avLst/>
          </a:prstGeom>
          <a:ln>
            <a:headEnd type="none" w="med" len="med"/>
            <a:tailEnd type="none" w="med" len="med"/>
          </a:ln>
        </p:spPr>
        <p:style>
          <a:lnRef idx="2">
            <a:schemeClr val="accent6">
              <a:shade val="50000"/>
            </a:schemeClr>
          </a:lnRef>
          <a:fillRef idx="1">
            <a:schemeClr val="accent6"/>
          </a:fillRef>
          <a:effectRef idx="0">
            <a:schemeClr val="accent6"/>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83" name="Oval 82"/>
          <p:cNvSpPr/>
          <p:nvPr/>
        </p:nvSpPr>
        <p:spPr bwMode="auto">
          <a:xfrm>
            <a:off x="7620000" y="3352800"/>
            <a:ext cx="381000" cy="381000"/>
          </a:xfrm>
          <a:prstGeom prst="ellipse">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1600" b="1" i="0" u="none" strike="noStrike" cap="none" normalizeH="0" baseline="0" smtClean="0">
              <a:ln>
                <a:noFill/>
              </a:ln>
              <a:solidFill>
                <a:schemeClr val="tx1"/>
              </a:solidFill>
              <a:effectLst/>
              <a:latin typeface="Arial" charset="0"/>
            </a:endParaRPr>
          </a:p>
        </p:txBody>
      </p:sp>
      <p:sp>
        <p:nvSpPr>
          <p:cNvPr id="47" name="TextBox 46"/>
          <p:cNvSpPr txBox="1"/>
          <p:nvPr/>
        </p:nvSpPr>
        <p:spPr>
          <a:xfrm>
            <a:off x="2304507" y="5867400"/>
            <a:ext cx="4629693" cy="461665"/>
          </a:xfrm>
          <a:prstGeom prst="rect">
            <a:avLst/>
          </a:prstGeom>
          <a:noFill/>
        </p:spPr>
        <p:txBody>
          <a:bodyPr wrap="none" rtlCol="0">
            <a:spAutoFit/>
          </a:bodyPr>
          <a:lstStyle/>
          <a:p>
            <a:r>
              <a:rPr lang="en-US" sz="2400" b="0" dirty="0" smtClean="0">
                <a:solidFill>
                  <a:srgbClr val="FF0000"/>
                </a:solidFill>
                <a:latin typeface="Gill Sans"/>
                <a:cs typeface="Gill Sans"/>
              </a:rPr>
              <a:t>Can we do better than brute force?</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3848281713"/>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a:t>
            </a:r>
            <a:r>
              <a:rPr lang="en-US" dirty="0" smtClean="0"/>
              <a:t>Joins in MapReduce</a:t>
            </a:r>
            <a:endParaRPr lang="en-US" dirty="0"/>
          </a:p>
        </p:txBody>
      </p:sp>
      <p:sp>
        <p:nvSpPr>
          <p:cNvPr id="192" name="Flowchart: Collate 191"/>
          <p:cNvSpPr/>
          <p:nvPr/>
        </p:nvSpPr>
        <p:spPr>
          <a:xfrm rot="5400000">
            <a:off x="4381500" y="3390900"/>
            <a:ext cx="381000" cy="762000"/>
          </a:xfrm>
          <a:prstGeom prst="flowChartCollate">
            <a:avLst/>
          </a:prstGeom>
          <a:noFill/>
          <a:ln w="19050" cap="flat" cmpd="sng" algn="ctr">
            <a:solidFill>
              <a:sysClr val="windowText" lastClr="000000">
                <a:shade val="95000"/>
                <a:satMod val="105000"/>
              </a:sysClr>
            </a:solid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alibri"/>
              <a:ea typeface="+mn-ea"/>
              <a:cs typeface="+mn-cs"/>
            </a:endParaRPr>
          </a:p>
        </p:txBody>
      </p:sp>
      <p:cxnSp>
        <p:nvCxnSpPr>
          <p:cNvPr id="208" name="Straight Arrow Connector 207"/>
          <p:cNvCxnSpPr/>
          <p:nvPr/>
        </p:nvCxnSpPr>
        <p:spPr>
          <a:xfrm>
            <a:off x="2514600" y="3733800"/>
            <a:ext cx="1447800" cy="1588"/>
          </a:xfrm>
          <a:prstGeom prst="straightConnector1">
            <a:avLst/>
          </a:prstGeom>
          <a:noFill/>
          <a:ln w="28575" cap="flat" cmpd="sng" algn="ctr">
            <a:solidFill>
              <a:sysClr val="windowText" lastClr="000000"/>
            </a:solidFill>
            <a:prstDash val="solid"/>
            <a:tailEnd type="arrow"/>
          </a:ln>
          <a:effectLst/>
        </p:spPr>
      </p:cxnSp>
      <p:cxnSp>
        <p:nvCxnSpPr>
          <p:cNvPr id="209" name="Straight Arrow Connector 208"/>
          <p:cNvCxnSpPr/>
          <p:nvPr/>
        </p:nvCxnSpPr>
        <p:spPr>
          <a:xfrm rot="5400000" flipH="1" flipV="1">
            <a:off x="2361803" y="3581003"/>
            <a:ext cx="304800" cy="794"/>
          </a:xfrm>
          <a:prstGeom prst="straightConnector1">
            <a:avLst/>
          </a:prstGeom>
          <a:noFill/>
          <a:ln w="28575" cap="flat" cmpd="sng" algn="ctr">
            <a:solidFill>
              <a:sysClr val="windowText" lastClr="000000"/>
            </a:solidFill>
            <a:prstDash val="solid"/>
            <a:tailEnd type="none"/>
          </a:ln>
          <a:effectLst/>
        </p:spPr>
      </p:cxnSp>
      <p:grpSp>
        <p:nvGrpSpPr>
          <p:cNvPr id="210" name="Group 209"/>
          <p:cNvGrpSpPr/>
          <p:nvPr/>
        </p:nvGrpSpPr>
        <p:grpSpPr>
          <a:xfrm flipH="1">
            <a:off x="5105400" y="3429000"/>
            <a:ext cx="1448594" cy="306388"/>
            <a:chOff x="5638006" y="3810000"/>
            <a:chExt cx="1448594" cy="306388"/>
          </a:xfrm>
        </p:grpSpPr>
        <p:cxnSp>
          <p:nvCxnSpPr>
            <p:cNvPr id="211" name="Straight Arrow Connector 210"/>
            <p:cNvCxnSpPr/>
            <p:nvPr/>
          </p:nvCxnSpPr>
          <p:spPr>
            <a:xfrm>
              <a:off x="5638800" y="4114800"/>
              <a:ext cx="1447800" cy="1588"/>
            </a:xfrm>
            <a:prstGeom prst="straightConnector1">
              <a:avLst/>
            </a:prstGeom>
            <a:noFill/>
            <a:ln w="28575" cap="flat" cmpd="sng" algn="ctr">
              <a:solidFill>
                <a:sysClr val="windowText" lastClr="000000"/>
              </a:solidFill>
              <a:prstDash val="solid"/>
              <a:tailEnd type="arrow"/>
            </a:ln>
            <a:effectLst/>
          </p:spPr>
        </p:cxnSp>
        <p:cxnSp>
          <p:nvCxnSpPr>
            <p:cNvPr id="212" name="Straight Arrow Connector 211"/>
            <p:cNvCxnSpPr/>
            <p:nvPr/>
          </p:nvCxnSpPr>
          <p:spPr>
            <a:xfrm rot="5400000" flipH="1" flipV="1">
              <a:off x="5486003" y="3962003"/>
              <a:ext cx="304800" cy="794"/>
            </a:xfrm>
            <a:prstGeom prst="straightConnector1">
              <a:avLst/>
            </a:prstGeom>
            <a:noFill/>
            <a:ln w="28575" cap="flat" cmpd="sng" algn="ctr">
              <a:solidFill>
                <a:sysClr val="windowText" lastClr="000000"/>
              </a:solidFill>
              <a:prstDash val="solid"/>
              <a:tailEnd type="none"/>
            </a:ln>
            <a:effectLst/>
          </p:spPr>
        </p:cxnSp>
      </p:grpSp>
      <p:cxnSp>
        <p:nvCxnSpPr>
          <p:cNvPr id="213" name="Straight Arrow Connector 212"/>
          <p:cNvCxnSpPr/>
          <p:nvPr/>
        </p:nvCxnSpPr>
        <p:spPr>
          <a:xfrm rot="5400000">
            <a:off x="4418806" y="4114006"/>
            <a:ext cx="304800" cy="1588"/>
          </a:xfrm>
          <a:prstGeom prst="straightConnector1">
            <a:avLst/>
          </a:prstGeom>
          <a:noFill/>
          <a:ln w="28575" cap="flat" cmpd="sng" algn="ctr">
            <a:solidFill>
              <a:sysClr val="windowText" lastClr="000000"/>
            </a:solidFill>
            <a:prstDash val="solid"/>
            <a:tailEnd type="arrow"/>
          </a:ln>
          <a:effectLst/>
        </p:spPr>
      </p:cxnSp>
      <p:grpSp>
        <p:nvGrpSpPr>
          <p:cNvPr id="216" name="Group 215"/>
          <p:cNvGrpSpPr/>
          <p:nvPr/>
        </p:nvGrpSpPr>
        <p:grpSpPr>
          <a:xfrm>
            <a:off x="1143000" y="1295400"/>
            <a:ext cx="2286000" cy="381000"/>
            <a:chOff x="1219200" y="1143000"/>
            <a:chExt cx="2286000" cy="381000"/>
          </a:xfrm>
        </p:grpSpPr>
        <p:sp>
          <p:nvSpPr>
            <p:cNvPr id="172" name="Rectangle 17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4" name="TextBox 213"/>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15" name="Rectangle 214"/>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17" name="Group 216"/>
          <p:cNvGrpSpPr/>
          <p:nvPr/>
        </p:nvGrpSpPr>
        <p:grpSpPr>
          <a:xfrm>
            <a:off x="1143000" y="1828800"/>
            <a:ext cx="2286000" cy="381000"/>
            <a:chOff x="1219200" y="1143000"/>
            <a:chExt cx="2286000" cy="381000"/>
          </a:xfrm>
        </p:grpSpPr>
        <p:sp>
          <p:nvSpPr>
            <p:cNvPr id="218" name="Rectangle 21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19" name="TextBox 21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20" name="Rectangle 219"/>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1" name="Group 220"/>
          <p:cNvGrpSpPr/>
          <p:nvPr/>
        </p:nvGrpSpPr>
        <p:grpSpPr>
          <a:xfrm>
            <a:off x="1143000" y="2362200"/>
            <a:ext cx="2286000" cy="381000"/>
            <a:chOff x="1219200" y="1143000"/>
            <a:chExt cx="2286000" cy="381000"/>
          </a:xfrm>
        </p:grpSpPr>
        <p:sp>
          <p:nvSpPr>
            <p:cNvPr id="222" name="Rectangle 22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3" name="TextBox 22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24" name="Rectangle 223"/>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5" name="Group 224"/>
          <p:cNvGrpSpPr/>
          <p:nvPr/>
        </p:nvGrpSpPr>
        <p:grpSpPr>
          <a:xfrm>
            <a:off x="1143000" y="2895600"/>
            <a:ext cx="2286000" cy="381000"/>
            <a:chOff x="1219200" y="1143000"/>
            <a:chExt cx="2286000" cy="381000"/>
          </a:xfrm>
        </p:grpSpPr>
        <p:sp>
          <p:nvSpPr>
            <p:cNvPr id="226" name="Rectangle 225"/>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27" name="TextBox 226"/>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28" name="Rectangle 227"/>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29" name="Group 228"/>
          <p:cNvGrpSpPr/>
          <p:nvPr/>
        </p:nvGrpSpPr>
        <p:grpSpPr>
          <a:xfrm>
            <a:off x="5486400" y="1295400"/>
            <a:ext cx="2286000" cy="381000"/>
            <a:chOff x="3124200" y="1143000"/>
            <a:chExt cx="2286000" cy="381000"/>
          </a:xfrm>
        </p:grpSpPr>
        <p:sp>
          <p:nvSpPr>
            <p:cNvPr id="230" name="Rectangle 229"/>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1" name="TextBox 230"/>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32" name="Rectangle 23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3" name="Group 232"/>
          <p:cNvGrpSpPr/>
          <p:nvPr/>
        </p:nvGrpSpPr>
        <p:grpSpPr>
          <a:xfrm>
            <a:off x="5486400" y="1828800"/>
            <a:ext cx="2286000" cy="381000"/>
            <a:chOff x="3124200" y="1143000"/>
            <a:chExt cx="2286000" cy="381000"/>
          </a:xfrm>
        </p:grpSpPr>
        <p:sp>
          <p:nvSpPr>
            <p:cNvPr id="234" name="Rectangle 23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5" name="TextBox 23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36" name="Rectangle 23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37" name="Group 236"/>
          <p:cNvGrpSpPr/>
          <p:nvPr/>
        </p:nvGrpSpPr>
        <p:grpSpPr>
          <a:xfrm>
            <a:off x="5486400" y="2362200"/>
            <a:ext cx="2286000" cy="381000"/>
            <a:chOff x="3124200" y="1143000"/>
            <a:chExt cx="2286000" cy="381000"/>
          </a:xfrm>
        </p:grpSpPr>
        <p:sp>
          <p:nvSpPr>
            <p:cNvPr id="238" name="Rectangle 23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39" name="TextBox 23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40" name="Rectangle 23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41" name="Group 240"/>
          <p:cNvGrpSpPr/>
          <p:nvPr/>
        </p:nvGrpSpPr>
        <p:grpSpPr>
          <a:xfrm>
            <a:off x="5486400" y="2895600"/>
            <a:ext cx="2286000" cy="381000"/>
            <a:chOff x="3124200" y="1143000"/>
            <a:chExt cx="2286000" cy="381000"/>
          </a:xfrm>
        </p:grpSpPr>
        <p:sp>
          <p:nvSpPr>
            <p:cNvPr id="242" name="Rectangle 24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43" name="TextBox 24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44" name="Rectangle 24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3" name="Group 252"/>
          <p:cNvGrpSpPr/>
          <p:nvPr/>
        </p:nvGrpSpPr>
        <p:grpSpPr>
          <a:xfrm>
            <a:off x="2514600" y="4419600"/>
            <a:ext cx="2286000" cy="381000"/>
            <a:chOff x="1219200" y="1143000"/>
            <a:chExt cx="2286000" cy="381000"/>
          </a:xfrm>
        </p:grpSpPr>
        <p:sp>
          <p:nvSpPr>
            <p:cNvPr id="254" name="Rectangle 253"/>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5" name="TextBox 254"/>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1</a:t>
              </a:r>
            </a:p>
          </p:txBody>
        </p:sp>
        <p:sp>
          <p:nvSpPr>
            <p:cNvPr id="256" name="Rectangle 255"/>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57" name="Group 256"/>
          <p:cNvGrpSpPr/>
          <p:nvPr/>
        </p:nvGrpSpPr>
        <p:grpSpPr>
          <a:xfrm>
            <a:off x="4419600" y="4419600"/>
            <a:ext cx="2286000" cy="381000"/>
            <a:chOff x="3124200" y="1143000"/>
            <a:chExt cx="2286000" cy="381000"/>
          </a:xfrm>
        </p:grpSpPr>
        <p:sp>
          <p:nvSpPr>
            <p:cNvPr id="258" name="Rectangle 257"/>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59" name="TextBox 258"/>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2</a:t>
              </a:r>
            </a:p>
          </p:txBody>
        </p:sp>
        <p:sp>
          <p:nvSpPr>
            <p:cNvPr id="260" name="Rectangle 259"/>
            <p:cNvSpPr/>
            <p:nvPr/>
          </p:nvSpPr>
          <p:spPr>
            <a:xfrm>
              <a:off x="3124200" y="1143000"/>
              <a:ext cx="381000" cy="381000"/>
            </a:xfrm>
            <a:prstGeom prst="rect">
              <a:avLst/>
            </a:prstGeom>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1" name="Group 260"/>
          <p:cNvGrpSpPr/>
          <p:nvPr/>
        </p:nvGrpSpPr>
        <p:grpSpPr>
          <a:xfrm>
            <a:off x="2514600" y="4953000"/>
            <a:ext cx="2286000" cy="381000"/>
            <a:chOff x="1219200" y="1143000"/>
            <a:chExt cx="2286000" cy="381000"/>
          </a:xfrm>
        </p:grpSpPr>
        <p:sp>
          <p:nvSpPr>
            <p:cNvPr id="262" name="Rectangle 261"/>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3" name="TextBox 262"/>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2</a:t>
              </a:r>
            </a:p>
          </p:txBody>
        </p:sp>
        <p:sp>
          <p:nvSpPr>
            <p:cNvPr id="264" name="Rectangle 263"/>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5" name="Group 264"/>
          <p:cNvGrpSpPr/>
          <p:nvPr/>
        </p:nvGrpSpPr>
        <p:grpSpPr>
          <a:xfrm>
            <a:off x="4419600" y="4953000"/>
            <a:ext cx="2286000" cy="381000"/>
            <a:chOff x="3124200" y="1143000"/>
            <a:chExt cx="2286000" cy="381000"/>
          </a:xfrm>
        </p:grpSpPr>
        <p:sp>
          <p:nvSpPr>
            <p:cNvPr id="266" name="Rectangle 265"/>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67" name="TextBox 266"/>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4</a:t>
              </a:r>
            </a:p>
          </p:txBody>
        </p:sp>
        <p:sp>
          <p:nvSpPr>
            <p:cNvPr id="268" name="Rectangle 267"/>
            <p:cNvSpPr/>
            <p:nvPr/>
          </p:nvSpPr>
          <p:spPr>
            <a:xfrm>
              <a:off x="3124200" y="1143000"/>
              <a:ext cx="381000" cy="381000"/>
            </a:xfrm>
            <a:prstGeom prst="rect">
              <a:avLst/>
            </a:prstGeom>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69" name="Group 268"/>
          <p:cNvGrpSpPr/>
          <p:nvPr/>
        </p:nvGrpSpPr>
        <p:grpSpPr>
          <a:xfrm>
            <a:off x="2514600" y="5486400"/>
            <a:ext cx="2286000" cy="381000"/>
            <a:chOff x="1219200" y="1143000"/>
            <a:chExt cx="2286000" cy="381000"/>
          </a:xfrm>
        </p:grpSpPr>
        <p:sp>
          <p:nvSpPr>
            <p:cNvPr id="270" name="Rectangle 269"/>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1" name="TextBox 270"/>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3</a:t>
              </a:r>
            </a:p>
          </p:txBody>
        </p:sp>
        <p:sp>
          <p:nvSpPr>
            <p:cNvPr id="272" name="Rectangle 271"/>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3" name="Group 272"/>
          <p:cNvGrpSpPr/>
          <p:nvPr/>
        </p:nvGrpSpPr>
        <p:grpSpPr>
          <a:xfrm>
            <a:off x="4419600" y="5486400"/>
            <a:ext cx="2286000" cy="381000"/>
            <a:chOff x="3124200" y="1143000"/>
            <a:chExt cx="2286000" cy="381000"/>
          </a:xfrm>
        </p:grpSpPr>
        <p:sp>
          <p:nvSpPr>
            <p:cNvPr id="274" name="Rectangle 273"/>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5" name="TextBox 274"/>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1</a:t>
              </a:r>
            </a:p>
          </p:txBody>
        </p:sp>
        <p:sp>
          <p:nvSpPr>
            <p:cNvPr id="276" name="Rectangle 275"/>
            <p:cNvSpPr/>
            <p:nvPr/>
          </p:nvSpPr>
          <p:spPr>
            <a:xfrm>
              <a:off x="3124200" y="1143000"/>
              <a:ext cx="381000" cy="381000"/>
            </a:xfrm>
            <a:prstGeom prst="rect">
              <a:avLst/>
            </a:prstGeom>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77" name="Group 276"/>
          <p:cNvGrpSpPr/>
          <p:nvPr/>
        </p:nvGrpSpPr>
        <p:grpSpPr>
          <a:xfrm>
            <a:off x="2514600" y="6019800"/>
            <a:ext cx="2286000" cy="381000"/>
            <a:chOff x="1219200" y="1143000"/>
            <a:chExt cx="2286000" cy="381000"/>
          </a:xfrm>
        </p:grpSpPr>
        <p:sp>
          <p:nvSpPr>
            <p:cNvPr id="278" name="Rectangle 277"/>
            <p:cNvSpPr/>
            <p:nvPr/>
          </p:nvSpPr>
          <p:spPr>
            <a:xfrm>
              <a:off x="1676400" y="1143000"/>
              <a:ext cx="1371600" cy="381000"/>
            </a:xfrm>
            <a:prstGeom prst="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79" name="TextBox 278"/>
            <p:cNvSpPr txBox="1"/>
            <p:nvPr/>
          </p:nvSpPr>
          <p:spPr>
            <a:xfrm>
              <a:off x="1219200" y="1143000"/>
              <a:ext cx="407484" cy="338554"/>
            </a:xfrm>
            <a:prstGeom prst="rect">
              <a:avLst/>
            </a:prstGeom>
            <a:noFill/>
          </p:spPr>
          <p:txBody>
            <a:bodyPr wrap="none" rtlCol="0">
              <a:spAutoFit/>
            </a:bodyPr>
            <a:lstStyle/>
            <a:p>
              <a:pPr lvl="0"/>
              <a:r>
                <a:rPr lang="en-US" b="0" kern="0" dirty="0" smtClean="0">
                  <a:solidFill>
                    <a:schemeClr val="bg1"/>
                  </a:solidFill>
                  <a:latin typeface="+mn-lt"/>
                </a:rPr>
                <a:t>R</a:t>
              </a:r>
              <a:r>
                <a:rPr lang="en-US" b="0" kern="0" baseline="-25000" dirty="0" smtClean="0">
                  <a:solidFill>
                    <a:schemeClr val="bg1"/>
                  </a:solidFill>
                  <a:latin typeface="+mn-lt"/>
                </a:rPr>
                <a:t>4</a:t>
              </a:r>
            </a:p>
          </p:txBody>
        </p:sp>
        <p:sp>
          <p:nvSpPr>
            <p:cNvPr id="280" name="Rectangle 279"/>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grpSp>
        <p:nvGrpSpPr>
          <p:cNvPr id="281" name="Group 280"/>
          <p:cNvGrpSpPr/>
          <p:nvPr/>
        </p:nvGrpSpPr>
        <p:grpSpPr>
          <a:xfrm>
            <a:off x="4419600" y="6019800"/>
            <a:ext cx="2286000" cy="381000"/>
            <a:chOff x="3124200" y="1143000"/>
            <a:chExt cx="2286000" cy="381000"/>
          </a:xfrm>
        </p:grpSpPr>
        <p:sp>
          <p:nvSpPr>
            <p:cNvPr id="282" name="Rectangle 281"/>
            <p:cNvSpPr/>
            <p:nvPr/>
          </p:nvSpPr>
          <p:spPr>
            <a:xfrm>
              <a:off x="3581400" y="1143000"/>
              <a:ext cx="1371600" cy="381000"/>
            </a:xfrm>
            <a:prstGeom prst="rect">
              <a:avLst/>
            </a:prstGeom>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sp>
          <p:nvSpPr>
            <p:cNvPr id="283" name="TextBox 282"/>
            <p:cNvSpPr txBox="1"/>
            <p:nvPr/>
          </p:nvSpPr>
          <p:spPr>
            <a:xfrm>
              <a:off x="5013938" y="1143000"/>
              <a:ext cx="396262" cy="338554"/>
            </a:xfrm>
            <a:prstGeom prst="rect">
              <a:avLst/>
            </a:prstGeom>
            <a:noFill/>
          </p:spPr>
          <p:txBody>
            <a:bodyPr wrap="none" rtlCol="0">
              <a:spAutoFit/>
            </a:bodyPr>
            <a:lstStyle/>
            <a:p>
              <a:pPr lvl="0"/>
              <a:r>
                <a:rPr lang="en-US" b="0" kern="0" dirty="0" smtClean="0">
                  <a:solidFill>
                    <a:schemeClr val="bg1"/>
                  </a:solidFill>
                  <a:latin typeface="+mn-lt"/>
                </a:rPr>
                <a:t>S</a:t>
              </a:r>
              <a:r>
                <a:rPr lang="en-US" b="0" kern="0" baseline="-25000" dirty="0" smtClean="0">
                  <a:solidFill>
                    <a:schemeClr val="bg1"/>
                  </a:solidFill>
                  <a:latin typeface="+mn-lt"/>
                </a:rPr>
                <a:t>3</a:t>
              </a:r>
            </a:p>
          </p:txBody>
        </p:sp>
        <p:sp>
          <p:nvSpPr>
            <p:cNvPr id="284" name="Rectangle 283"/>
            <p:cNvSpPr/>
            <p:nvPr/>
          </p:nvSpPr>
          <p:spPr>
            <a:xfrm>
              <a:off x="3124200" y="1143000"/>
              <a:ext cx="381000" cy="381000"/>
            </a:xfrm>
            <a:prstGeom prst="rect">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25000" noProof="0" dirty="0">
                <a:ln>
                  <a:noFill/>
                </a:ln>
                <a:solidFill>
                  <a:schemeClr val="bg1"/>
                </a:solidFill>
                <a:effectLst/>
                <a:uLnTx/>
                <a:uFillTx/>
                <a:latin typeface="Calibri"/>
                <a:ea typeface="+mn-ea"/>
                <a:cs typeface="+mn-cs"/>
              </a:endParaRPr>
            </a:p>
          </p:txBody>
        </p:sp>
      </p:grpSp>
      <p:sp>
        <p:nvSpPr>
          <p:cNvPr id="74" name="TextBox 73"/>
          <p:cNvSpPr txBox="1"/>
          <p:nvPr/>
        </p:nvSpPr>
        <p:spPr>
          <a:xfrm>
            <a:off x="2514600" y="6324600"/>
            <a:ext cx="4238961" cy="461665"/>
          </a:xfrm>
          <a:prstGeom prst="rect">
            <a:avLst/>
          </a:prstGeom>
          <a:noFill/>
        </p:spPr>
        <p:txBody>
          <a:bodyPr wrap="none" rtlCol="0">
            <a:spAutoFit/>
          </a:bodyPr>
          <a:lstStyle/>
          <a:p>
            <a:r>
              <a:rPr lang="en-US" sz="2400" b="0" dirty="0" smtClean="0">
                <a:solidFill>
                  <a:srgbClr val="FF0000"/>
                </a:solidFill>
                <a:latin typeface="Gill Sans"/>
                <a:cs typeface="Gill Sans"/>
              </a:rPr>
              <a:t>Query optimizers to the rescue!</a:t>
            </a:r>
            <a:endParaRPr lang="en-US" sz="2400" b="0" dirty="0">
              <a:solidFill>
                <a:srgbClr val="FF0000"/>
              </a:solidFill>
              <a:latin typeface="Gill Sans"/>
              <a:cs typeface="Gill Sans"/>
            </a:endParaRPr>
          </a:p>
        </p:txBody>
      </p:sp>
    </p:spTree>
    <p:extLst>
      <p:ext uri="{BB962C8B-B14F-4D97-AF65-F5344CB8AC3E}">
        <p14:creationId xmlns:p14="http://schemas.microsoft.com/office/powerpoint/2010/main" val="25716877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Relational Databases vs. MapReduce</a:t>
            </a:r>
            <a:endParaRPr lang="en-US" dirty="0"/>
          </a:p>
        </p:txBody>
      </p:sp>
      <p:sp>
        <p:nvSpPr>
          <p:cNvPr id="3" name="Content Placeholder 2"/>
          <p:cNvSpPr>
            <a:spLocks noGrp="1"/>
          </p:cNvSpPr>
          <p:nvPr>
            <p:ph idx="1"/>
          </p:nvPr>
        </p:nvSpPr>
        <p:spPr/>
        <p:txBody>
          <a:bodyPr/>
          <a:lstStyle/>
          <a:p>
            <a:r>
              <a:rPr lang="en-US" dirty="0" smtClean="0"/>
              <a:t>Relational databases:</a:t>
            </a:r>
          </a:p>
          <a:p>
            <a:pPr lvl="1"/>
            <a:r>
              <a:rPr lang="en-US" dirty="0" smtClean="0"/>
              <a:t>Multipurpose: analysis and transactions; batch and interactive</a:t>
            </a:r>
          </a:p>
          <a:p>
            <a:pPr lvl="1"/>
            <a:r>
              <a:rPr lang="en-US" dirty="0" smtClean="0"/>
              <a:t>Data integrity via ACID transactions</a:t>
            </a:r>
          </a:p>
          <a:p>
            <a:pPr lvl="1"/>
            <a:r>
              <a:rPr lang="en-US" dirty="0" smtClean="0"/>
              <a:t>Lots of tools in software ecosystem (for ingesting, reporting, etc.)</a:t>
            </a:r>
          </a:p>
          <a:p>
            <a:pPr lvl="1"/>
            <a:r>
              <a:rPr lang="en-US" dirty="0" smtClean="0"/>
              <a:t>Supports SQL (and SQL integration, e.g., JDBC)</a:t>
            </a:r>
          </a:p>
          <a:p>
            <a:pPr lvl="1"/>
            <a:r>
              <a:rPr lang="en-US" dirty="0" smtClean="0"/>
              <a:t>Automatic SQL query optimization</a:t>
            </a:r>
          </a:p>
          <a:p>
            <a:r>
              <a:rPr lang="en-US" dirty="0" smtClean="0"/>
              <a:t>MapReduce (Hadoop):</a:t>
            </a:r>
          </a:p>
          <a:p>
            <a:pPr lvl="1"/>
            <a:r>
              <a:rPr lang="en-US" dirty="0" smtClean="0"/>
              <a:t>Designed for large clusters, fault tolerant</a:t>
            </a:r>
          </a:p>
          <a:p>
            <a:pPr lvl="1"/>
            <a:r>
              <a:rPr lang="en-US" dirty="0" smtClean="0"/>
              <a:t>Data is accessed in “native format”</a:t>
            </a:r>
          </a:p>
          <a:p>
            <a:pPr lvl="1"/>
            <a:r>
              <a:rPr lang="en-US" dirty="0" smtClean="0"/>
              <a:t>Supports many query languages</a:t>
            </a:r>
          </a:p>
          <a:p>
            <a:pPr lvl="1"/>
            <a:r>
              <a:rPr lang="en-US" dirty="0" smtClean="0"/>
              <a:t>Programmers retain control over performance</a:t>
            </a:r>
          </a:p>
          <a:p>
            <a:pPr lvl="1"/>
            <a:r>
              <a:rPr lang="en-US" dirty="0" smtClean="0"/>
              <a:t>Open source</a:t>
            </a:r>
            <a:endParaRPr lang="en-US" dirty="0"/>
          </a:p>
        </p:txBody>
      </p:sp>
      <p:sp>
        <p:nvSpPr>
          <p:cNvPr id="4" name="TextBox 3"/>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2"/>
                </a:solidFill>
              </a:rPr>
              <a:t>Source: </a:t>
            </a:r>
            <a:r>
              <a:rPr lang="en-US" sz="1000" b="0" dirty="0" smtClean="0">
                <a:solidFill>
                  <a:schemeClr val="bg2"/>
                </a:solidFill>
              </a:rPr>
              <a:t>O’Reilly Blog post by Joseph </a:t>
            </a:r>
            <a:r>
              <a:rPr lang="en-US" sz="1000" b="0" dirty="0" err="1" smtClean="0">
                <a:solidFill>
                  <a:schemeClr val="bg2"/>
                </a:solidFill>
              </a:rPr>
              <a:t>Hellerstein</a:t>
            </a:r>
            <a:r>
              <a:rPr lang="en-US" sz="1000" b="0" dirty="0" smtClean="0">
                <a:solidFill>
                  <a:schemeClr val="bg2"/>
                </a:solidFill>
              </a:rPr>
              <a:t> (11/19/2008)</a:t>
            </a:r>
            <a:endParaRPr lang="en-US" sz="1000" b="0" dirty="0">
              <a:solidFill>
                <a:schemeClr val="bg2"/>
              </a:solidFill>
            </a:endParaRPr>
          </a:p>
        </p:txBody>
      </p:sp>
    </p:spTree>
    <p:extLst>
      <p:ext uri="{BB962C8B-B14F-4D97-AF65-F5344CB8AC3E}">
        <p14:creationId xmlns:p14="http://schemas.microsoft.com/office/powerpoint/2010/main" val="208133759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Philosophical Differences</a:t>
            </a:r>
            <a:endParaRPr lang="en-US" dirty="0"/>
          </a:p>
        </p:txBody>
      </p:sp>
      <p:sp>
        <p:nvSpPr>
          <p:cNvPr id="3" name="Content Placeholder 2"/>
          <p:cNvSpPr>
            <a:spLocks noGrp="1"/>
          </p:cNvSpPr>
          <p:nvPr>
            <p:ph idx="1"/>
          </p:nvPr>
        </p:nvSpPr>
        <p:spPr/>
        <p:txBody>
          <a:bodyPr/>
          <a:lstStyle/>
          <a:p>
            <a:r>
              <a:rPr lang="en-US" dirty="0" smtClean="0"/>
              <a:t>Parallel relational databases</a:t>
            </a:r>
          </a:p>
          <a:p>
            <a:pPr lvl="1"/>
            <a:r>
              <a:rPr lang="en-US" dirty="0" smtClean="0"/>
              <a:t>Schema on write</a:t>
            </a:r>
          </a:p>
          <a:p>
            <a:pPr lvl="1"/>
            <a:r>
              <a:rPr lang="en-US" dirty="0" smtClean="0"/>
              <a:t>Failures are relatively infrequent</a:t>
            </a:r>
          </a:p>
          <a:p>
            <a:pPr lvl="1"/>
            <a:r>
              <a:rPr lang="en-US" dirty="0" smtClean="0"/>
              <a:t>“Possessive” of data</a:t>
            </a:r>
          </a:p>
          <a:p>
            <a:pPr lvl="1"/>
            <a:r>
              <a:rPr lang="en-US" dirty="0" smtClean="0"/>
              <a:t>Mostly proprietary</a:t>
            </a:r>
          </a:p>
          <a:p>
            <a:r>
              <a:rPr lang="en-US" dirty="0" smtClean="0"/>
              <a:t>MapReduce</a:t>
            </a:r>
          </a:p>
          <a:p>
            <a:pPr lvl="1"/>
            <a:r>
              <a:rPr lang="en-US" dirty="0" smtClean="0"/>
              <a:t>Schema on read</a:t>
            </a:r>
          </a:p>
          <a:p>
            <a:pPr lvl="1"/>
            <a:r>
              <a:rPr lang="en-US" dirty="0" smtClean="0"/>
              <a:t>Failures are relatively common</a:t>
            </a:r>
          </a:p>
          <a:p>
            <a:pPr lvl="1"/>
            <a:r>
              <a:rPr lang="en-US" dirty="0" smtClean="0"/>
              <a:t>In situ data processing</a:t>
            </a:r>
          </a:p>
          <a:p>
            <a:pPr lvl="1"/>
            <a:r>
              <a:rPr lang="en-US" dirty="0" smtClean="0"/>
              <a:t>Open source</a:t>
            </a:r>
            <a:endParaRPr lang="en-US" dirty="0"/>
          </a:p>
        </p:txBody>
      </p:sp>
    </p:spTree>
    <p:extLst>
      <p:ext uri="{BB962C8B-B14F-4D97-AF65-F5344CB8AC3E}">
        <p14:creationId xmlns:p14="http://schemas.microsoft.com/office/powerpoint/2010/main" val="1027929316"/>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Agenda</a:t>
            </a:r>
            <a:endParaRPr lang="en-US" dirty="0"/>
          </a:p>
        </p:txBody>
      </p:sp>
      <p:sp>
        <p:nvSpPr>
          <p:cNvPr id="3" name="Content Placeholder 2"/>
          <p:cNvSpPr>
            <a:spLocks noGrp="1"/>
          </p:cNvSpPr>
          <p:nvPr>
            <p:ph idx="1"/>
          </p:nvPr>
        </p:nvSpPr>
        <p:spPr/>
        <p:txBody>
          <a:bodyPr/>
          <a:lstStyle/>
          <a:p>
            <a:r>
              <a:rPr lang="en-US" dirty="0" smtClean="0"/>
              <a:t>How we got here: the historical perspective</a:t>
            </a:r>
          </a:p>
          <a:p>
            <a:r>
              <a:rPr lang="en-US" dirty="0" smtClean="0"/>
              <a:t>MapReduce </a:t>
            </a:r>
            <a:r>
              <a:rPr lang="en-US" dirty="0" smtClean="0"/>
              <a:t>algorithms for processing relational </a:t>
            </a:r>
            <a:r>
              <a:rPr lang="en-US" dirty="0" smtClean="0"/>
              <a:t>data</a:t>
            </a:r>
          </a:p>
          <a:p>
            <a:r>
              <a:rPr lang="en-US" dirty="0" smtClean="0"/>
              <a:t>Evolving </a:t>
            </a:r>
            <a:r>
              <a:rPr lang="en-US" dirty="0" smtClean="0"/>
              <a:t>roles of relational databases and </a:t>
            </a:r>
            <a:r>
              <a:rPr lang="en-US" dirty="0" smtClean="0"/>
              <a:t>MapReduce</a:t>
            </a:r>
            <a:endParaRPr lang="en-US" dirty="0" smtClean="0"/>
          </a:p>
        </p:txBody>
      </p:sp>
    </p:spTree>
    <p:extLst>
      <p:ext uri="{BB962C8B-B14F-4D97-AF65-F5344CB8AC3E}">
        <p14:creationId xmlns:p14="http://schemas.microsoft.com/office/powerpoint/2010/main" val="1953920987"/>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itennoj_honbo_garden06s3200.jpg"/>
          <p:cNvPicPr>
            <a:picLocks noChangeAspect="1"/>
          </p:cNvPicPr>
          <p:nvPr/>
        </p:nvPicPr>
        <p:blipFill>
          <a:blip r:embed="rId2" cstate="print"/>
          <a:stretch>
            <a:fillRect/>
          </a:stretch>
        </p:blipFill>
        <p:spPr>
          <a:xfrm>
            <a:off x="-550688" y="0"/>
            <a:ext cx="10245376" cy="6857999"/>
          </a:xfrm>
          <a:prstGeom prst="rect">
            <a:avLst/>
          </a:prstGeom>
        </p:spPr>
      </p:pic>
      <p:sp>
        <p:nvSpPr>
          <p:cNvPr id="5" name="TextBox 3"/>
          <p:cNvSpPr txBox="1">
            <a:spLocks noChangeArrowheads="1"/>
          </p:cNvSpPr>
          <p:nvPr/>
        </p:nvSpPr>
        <p:spPr bwMode="auto">
          <a:xfrm>
            <a:off x="0" y="6611938"/>
            <a:ext cx="27432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(Japanese rock garden)</a:t>
            </a:r>
            <a:endParaRPr lang="en-US" sz="1000" b="0" dirty="0">
              <a:solidFill>
                <a:srgbClr val="FFFFFF"/>
              </a:solidFill>
            </a:endParaRPr>
          </a:p>
        </p:txBody>
      </p:sp>
      <p:sp>
        <p:nvSpPr>
          <p:cNvPr id="6" name="Title 3"/>
          <p:cNvSpPr txBox="1">
            <a:spLocks/>
          </p:cNvSpPr>
          <p:nvPr/>
        </p:nvSpPr>
        <p:spPr>
          <a:xfrm>
            <a:off x="0" y="2476500"/>
            <a:ext cx="9144000" cy="1028700"/>
          </a:xfrm>
          <a:prstGeom prst="rect">
            <a:avLst/>
          </a:prstGeom>
        </p:spPr>
        <p:txBody>
          <a:bodyPr/>
          <a:lstStyle>
            <a:lvl1pPr algn="l" rtl="0" eaLnBrk="0" fontAlgn="base" hangingPunct="0">
              <a:spcBef>
                <a:spcPct val="0"/>
              </a:spcBef>
              <a:spcAft>
                <a:spcPct val="0"/>
              </a:spcAft>
              <a:defRPr sz="3200" b="1" baseline="0">
                <a:solidFill>
                  <a:schemeClr val="bg1"/>
                </a:solidFill>
                <a:latin typeface="Gill Sans"/>
                <a:ea typeface="+mj-ea"/>
                <a:cs typeface="Gill Sans"/>
              </a:defRPr>
            </a:lvl1pPr>
            <a:lvl2pPr algn="l" rtl="0" eaLnBrk="0" fontAlgn="base" hangingPunct="0">
              <a:spcBef>
                <a:spcPct val="0"/>
              </a:spcBef>
              <a:spcAft>
                <a:spcPct val="0"/>
              </a:spcAft>
              <a:defRPr sz="3200">
                <a:solidFill>
                  <a:schemeClr val="tx1"/>
                </a:solidFill>
                <a:latin typeface="Arial Black" pitchFamily="34" charset="0"/>
              </a:defRPr>
            </a:lvl2pPr>
            <a:lvl3pPr algn="l" rtl="0" eaLnBrk="0" fontAlgn="base" hangingPunct="0">
              <a:spcBef>
                <a:spcPct val="0"/>
              </a:spcBef>
              <a:spcAft>
                <a:spcPct val="0"/>
              </a:spcAft>
              <a:defRPr sz="3200">
                <a:solidFill>
                  <a:schemeClr val="tx1"/>
                </a:solidFill>
                <a:latin typeface="Arial Black" pitchFamily="34" charset="0"/>
              </a:defRPr>
            </a:lvl3pPr>
            <a:lvl4pPr algn="l" rtl="0" eaLnBrk="0" fontAlgn="base" hangingPunct="0">
              <a:spcBef>
                <a:spcPct val="0"/>
              </a:spcBef>
              <a:spcAft>
                <a:spcPct val="0"/>
              </a:spcAft>
              <a:defRPr sz="3200">
                <a:solidFill>
                  <a:schemeClr val="tx1"/>
                </a:solidFill>
                <a:latin typeface="Arial Black" pitchFamily="34" charset="0"/>
              </a:defRPr>
            </a:lvl4pPr>
            <a:lvl5pPr algn="l" rtl="0" eaLnBrk="0" fontAlgn="base" hangingPunct="0">
              <a:spcBef>
                <a:spcPct val="0"/>
              </a:spcBef>
              <a:spcAft>
                <a:spcPct val="0"/>
              </a:spcAft>
              <a:defRPr sz="3200">
                <a:solidFill>
                  <a:schemeClr val="tx1"/>
                </a:solidFill>
                <a:latin typeface="Arial Black" pitchFamily="34" charset="0"/>
              </a:defRPr>
            </a:lvl5pPr>
            <a:lvl6pPr marL="457130" algn="l" rtl="0" fontAlgn="base">
              <a:spcBef>
                <a:spcPct val="0"/>
              </a:spcBef>
              <a:spcAft>
                <a:spcPct val="0"/>
              </a:spcAft>
              <a:defRPr sz="3200">
                <a:solidFill>
                  <a:srgbClr val="663300"/>
                </a:solidFill>
                <a:latin typeface="Arial Black" pitchFamily="34" charset="0"/>
              </a:defRPr>
            </a:lvl6pPr>
            <a:lvl7pPr marL="914259" algn="l" rtl="0" fontAlgn="base">
              <a:spcBef>
                <a:spcPct val="0"/>
              </a:spcBef>
              <a:spcAft>
                <a:spcPct val="0"/>
              </a:spcAft>
              <a:defRPr sz="3200">
                <a:solidFill>
                  <a:srgbClr val="663300"/>
                </a:solidFill>
                <a:latin typeface="Arial Black" pitchFamily="34" charset="0"/>
              </a:defRPr>
            </a:lvl7pPr>
            <a:lvl8pPr marL="1371390" algn="l" rtl="0" fontAlgn="base">
              <a:spcBef>
                <a:spcPct val="0"/>
              </a:spcBef>
              <a:spcAft>
                <a:spcPct val="0"/>
              </a:spcAft>
              <a:defRPr sz="3200">
                <a:solidFill>
                  <a:srgbClr val="663300"/>
                </a:solidFill>
                <a:latin typeface="Arial Black" pitchFamily="34" charset="0"/>
              </a:defRPr>
            </a:lvl8pPr>
            <a:lvl9pPr marL="1828519" algn="l" rtl="0" fontAlgn="base">
              <a:spcBef>
                <a:spcPct val="0"/>
              </a:spcBef>
              <a:spcAft>
                <a:spcPct val="0"/>
              </a:spcAft>
              <a:defRPr sz="3200">
                <a:solidFill>
                  <a:srgbClr val="663300"/>
                </a:solidFill>
                <a:latin typeface="Arial Black" pitchFamily="34" charset="0"/>
              </a:defRPr>
            </a:lvl9pPr>
          </a:lstStyle>
          <a:p>
            <a:pPr algn="ctr"/>
            <a:r>
              <a:rPr lang="en-US" sz="7200" b="0" dirty="0" smtClean="0">
                <a:solidFill>
                  <a:schemeClr val="tx1"/>
                </a:solidFill>
              </a:rPr>
              <a:t>Questions?</a:t>
            </a:r>
            <a:endParaRPr lang="en-US" sz="7200" b="0" dirty="0">
              <a:solidFill>
                <a:schemeClr val="tx1"/>
              </a:solidFill>
            </a:endParaRPr>
          </a:p>
        </p:txBody>
      </p:sp>
    </p:spTree>
    <p:extLst>
      <p:ext uri="{BB962C8B-B14F-4D97-AF65-F5344CB8AC3E}">
        <p14:creationId xmlns:p14="http://schemas.microsoft.com/office/powerpoint/2010/main" val="216110930"/>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1024px-Hartmann_Maschinenhalle_1868_(0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2400"/>
            <a:ext cx="11146972" cy="7239000"/>
          </a:xfrm>
          <a:prstGeom prst="rect">
            <a:avLst/>
          </a:prstGeom>
        </p:spPr>
      </p:pic>
      <p:sp>
        <p:nvSpPr>
          <p:cNvPr id="6" name="TextBox 5"/>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rgbClr val="FFFFFF"/>
                </a:solidFill>
              </a:rPr>
              <a:t>Source: </a:t>
            </a:r>
            <a:r>
              <a:rPr lang="en-US" sz="1000" b="0" dirty="0" smtClean="0">
                <a:solidFill>
                  <a:srgbClr val="FFFFFF"/>
                </a:solidFill>
              </a:rPr>
              <a:t>Wikipedia (Industrial Revolution)</a:t>
            </a:r>
            <a:endParaRPr lang="en-US" sz="1000" b="0" dirty="0">
              <a:solidFill>
                <a:srgbClr val="FFFFFF"/>
              </a:solidFill>
            </a:endParaRPr>
          </a:p>
        </p:txBody>
      </p:sp>
    </p:spTree>
    <p:extLst>
      <p:ext uri="{BB962C8B-B14F-4D97-AF65-F5344CB8AC3E}">
        <p14:creationId xmlns:p14="http://schemas.microsoft.com/office/powerpoint/2010/main" val="2412105118"/>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a:spLocks noChangeArrowheads="1"/>
          </p:cNvSpPr>
          <p:nvPr/>
        </p:nvSpPr>
        <p:spPr bwMode="auto">
          <a:xfrm>
            <a:off x="0" y="6611938"/>
            <a:ext cx="4419600" cy="246221"/>
          </a:xfrm>
          <a:prstGeom prst="rect">
            <a:avLst/>
          </a:prstGeom>
          <a:noFill/>
          <a:ln w="9525">
            <a:noFill/>
            <a:miter lim="800000"/>
            <a:headEnd/>
            <a:tailEnd/>
          </a:ln>
        </p:spPr>
        <p:txBody>
          <a:bodyPr wrap="square">
            <a:spAutoFit/>
          </a:bodyPr>
          <a:lstStyle/>
          <a:p>
            <a:r>
              <a:rPr lang="en-US" sz="1000" b="0" dirty="0">
                <a:solidFill>
                  <a:schemeClr val="bg1"/>
                </a:solidFill>
              </a:rPr>
              <a:t>Source: </a:t>
            </a:r>
            <a:r>
              <a:rPr lang="en-US" sz="1000" b="0" dirty="0" smtClean="0">
                <a:solidFill>
                  <a:schemeClr val="bg1"/>
                </a:solidFill>
              </a:rPr>
              <a:t>Wikipedia</a:t>
            </a:r>
            <a:endParaRPr lang="en-US" sz="1000" b="0" dirty="0">
              <a:solidFill>
                <a:schemeClr val="bg1"/>
              </a:solidFill>
            </a:endParaRPr>
          </a:p>
        </p:txBody>
      </p:sp>
      <p:pic>
        <p:nvPicPr>
          <p:cNvPr id="3" name="Picture 2" descr="Edgar_F_Codd.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1219200"/>
            <a:ext cx="3124200" cy="4441991"/>
          </a:xfrm>
          <a:prstGeom prst="rect">
            <a:avLst/>
          </a:prstGeom>
        </p:spPr>
      </p:pic>
    </p:spTree>
    <p:extLst>
      <p:ext uri="{BB962C8B-B14F-4D97-AF65-F5344CB8AC3E}">
        <p14:creationId xmlns:p14="http://schemas.microsoft.com/office/powerpoint/2010/main" val="2376371220"/>
      </p:ext>
    </p:extLst>
  </p:cSld>
  <p:clrMapOvr>
    <a:masterClrMapping/>
  </p:clrMapOvr>
  <p:transition xmlns:p14="http://schemas.microsoft.com/office/powerpoint/2010/main"/>
  <p:timing>
    <p:tnLst>
      <p:par>
        <p:cTn xmlns:p14="http://schemas.microsoft.com/office/powerpoint/2010/main" id="1" dur="indefinite" restart="never" nodeType="tmRoot"/>
      </p:par>
    </p:tnLst>
  </p:timing>
</p:sld>
</file>

<file path=ppt/theme/theme1.xml><?xml version="1.0" encoding="utf-8"?>
<a:theme xmlns:a="http://schemas.openxmlformats.org/drawingml/2006/main" name="Default Design">
  <a:themeElements>
    <a:clrScheme name="My Theme Colors">
      <a:dk1>
        <a:srgbClr val="000000"/>
      </a:dk1>
      <a:lt1>
        <a:srgbClr val="FFFFFF"/>
      </a:lt1>
      <a:dk2>
        <a:srgbClr val="000000"/>
      </a:dk2>
      <a:lt2>
        <a:srgbClr val="FFFFFF"/>
      </a:lt2>
      <a:accent1>
        <a:srgbClr val="FFFF99"/>
      </a:accent1>
      <a:accent2>
        <a:srgbClr val="9999FF"/>
      </a:accent2>
      <a:accent3>
        <a:srgbClr val="CCFF99"/>
      </a:accent3>
      <a:accent4>
        <a:srgbClr val="FF99CC"/>
      </a:accent4>
      <a:accent5>
        <a:srgbClr val="99CCFF"/>
      </a:accent5>
      <a:accent6>
        <a:srgbClr val="FFCC99"/>
      </a:accent6>
      <a:hlink>
        <a:srgbClr val="FFFFFF"/>
      </a:hlink>
      <a:folHlink>
        <a:srgbClr val="B2B2B2"/>
      </a:folHlink>
    </a:clrScheme>
    <a:fontScheme name="Default Design">
      <a:majorFont>
        <a:latin typeface="Arial Black"/>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1"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25252F"/>
        </a:dk1>
        <a:lt1>
          <a:srgbClr val="9999FF"/>
        </a:lt1>
        <a:dk2>
          <a:srgbClr val="000000"/>
        </a:dk2>
        <a:lt2>
          <a:srgbClr val="FFFFFF"/>
        </a:lt2>
        <a:accent1>
          <a:srgbClr val="3366FF"/>
        </a:accent1>
        <a:accent2>
          <a:srgbClr val="003399"/>
        </a:accent2>
        <a:accent3>
          <a:srgbClr val="AAAAAA"/>
        </a:accent3>
        <a:accent4>
          <a:srgbClr val="8282DA"/>
        </a:accent4>
        <a:accent5>
          <a:srgbClr val="ADB8FF"/>
        </a:accent5>
        <a:accent6>
          <a:srgbClr val="002D8A"/>
        </a:accent6>
        <a:hlink>
          <a:srgbClr val="009999"/>
        </a:hlink>
        <a:folHlink>
          <a:srgbClr val="B2B2B2"/>
        </a:folHlink>
      </a:clrScheme>
      <a:clrMap bg1="dk2" tx1="lt1" bg2="dk1" tx2="lt2" accent1="accent1" accent2="accent2" accent3="accent3" accent4="accent4" accent5="accent5" accent6="accent6" hlink="hlink" folHlink="folHlink"/>
    </a:extraClrScheme>
    <a:extraClrScheme>
      <a:clrScheme name="Default Design 2">
        <a:dk1>
          <a:srgbClr val="314183"/>
        </a:dk1>
        <a:lt1>
          <a:srgbClr val="FFFFFF"/>
        </a:lt1>
        <a:dk2>
          <a:srgbClr val="0B1E45"/>
        </a:dk2>
        <a:lt2>
          <a:srgbClr val="FFFFFF"/>
        </a:lt2>
        <a:accent1>
          <a:srgbClr val="6666FF"/>
        </a:accent1>
        <a:accent2>
          <a:srgbClr val="0066FF"/>
        </a:accent2>
        <a:accent3>
          <a:srgbClr val="AAABB0"/>
        </a:accent3>
        <a:accent4>
          <a:srgbClr val="DADADA"/>
        </a:accent4>
        <a:accent5>
          <a:srgbClr val="B8B8FF"/>
        </a:accent5>
        <a:accent6>
          <a:srgbClr val="005CE7"/>
        </a:accent6>
        <a:hlink>
          <a:srgbClr val="006699"/>
        </a:hlink>
        <a:folHlink>
          <a:srgbClr val="B2B2B2"/>
        </a:folHlink>
      </a:clrScheme>
      <a:clrMap bg1="dk2" tx1="lt1" bg2="dk1" tx2="lt2" accent1="accent1" accent2="accent2" accent3="accent3" accent4="accent4" accent5="accent5" accent6="accent6" hlink="hlink" folHlink="folHlink"/>
    </a:extraClrScheme>
    <a:extraClrScheme>
      <a:clrScheme name="Default Design 3">
        <a:dk1>
          <a:srgbClr val="194349"/>
        </a:dk1>
        <a:lt1>
          <a:srgbClr val="FFFFCC"/>
        </a:lt1>
        <a:dk2>
          <a:srgbClr val="006666"/>
        </a:dk2>
        <a:lt2>
          <a:srgbClr val="FFFFFF"/>
        </a:lt2>
        <a:accent1>
          <a:srgbClr val="99CC00"/>
        </a:accent1>
        <a:accent2>
          <a:srgbClr val="00B6B2"/>
        </a:accent2>
        <a:accent3>
          <a:srgbClr val="AAB8B8"/>
        </a:accent3>
        <a:accent4>
          <a:srgbClr val="DADAAE"/>
        </a:accent4>
        <a:accent5>
          <a:srgbClr val="CAE2AA"/>
        </a:accent5>
        <a:accent6>
          <a:srgbClr val="00A5A1"/>
        </a:accent6>
        <a:hlink>
          <a:srgbClr val="669900"/>
        </a:hlink>
        <a:folHlink>
          <a:srgbClr val="666699"/>
        </a:folHlink>
      </a:clrScheme>
      <a:clrMap bg1="dk2" tx1="lt1" bg2="dk1" tx2="lt2" accent1="accent1" accent2="accent2" accent3="accent3" accent4="accent4" accent5="accent5" accent6="accent6" hlink="hlink" folHlink="folHlink"/>
    </a:extraClrScheme>
    <a:extraClrScheme>
      <a:clrScheme name="Default Design 4">
        <a:dk1>
          <a:srgbClr val="194349"/>
        </a:dk1>
        <a:lt1>
          <a:srgbClr val="FFFFCC"/>
        </a:lt1>
        <a:dk2>
          <a:srgbClr val="0000FF"/>
        </a:dk2>
        <a:lt2>
          <a:srgbClr val="FFFFFF"/>
        </a:lt2>
        <a:accent1>
          <a:srgbClr val="0099FF"/>
        </a:accent1>
        <a:accent2>
          <a:srgbClr val="33CC33"/>
        </a:accent2>
        <a:accent3>
          <a:srgbClr val="AAAAFF"/>
        </a:accent3>
        <a:accent4>
          <a:srgbClr val="DADAAE"/>
        </a:accent4>
        <a:accent5>
          <a:srgbClr val="AACAFF"/>
        </a:accent5>
        <a:accent6>
          <a:srgbClr val="2DB92D"/>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5">
        <a:dk1>
          <a:srgbClr val="194349"/>
        </a:dk1>
        <a:lt1>
          <a:srgbClr val="FFFFCC"/>
        </a:lt1>
        <a:dk2>
          <a:srgbClr val="72A497"/>
        </a:dk2>
        <a:lt2>
          <a:srgbClr val="000000"/>
        </a:lt2>
        <a:accent1>
          <a:srgbClr val="805D32"/>
        </a:accent1>
        <a:accent2>
          <a:srgbClr val="7D2F3C"/>
        </a:accent2>
        <a:accent3>
          <a:srgbClr val="BCCFC9"/>
        </a:accent3>
        <a:accent4>
          <a:srgbClr val="DADAAE"/>
        </a:accent4>
        <a:accent5>
          <a:srgbClr val="C0B6AD"/>
        </a:accent5>
        <a:accent6>
          <a:srgbClr val="712A35"/>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Default Design 6">
        <a:dk1>
          <a:srgbClr val="1C1C1C"/>
        </a:dk1>
        <a:lt1>
          <a:srgbClr val="FFFFFF"/>
        </a:lt1>
        <a:dk2>
          <a:srgbClr val="710F0F"/>
        </a:dk2>
        <a:lt2>
          <a:srgbClr val="FFFFFF"/>
        </a:lt2>
        <a:accent1>
          <a:srgbClr val="FF9900"/>
        </a:accent1>
        <a:accent2>
          <a:srgbClr val="FF3300"/>
        </a:accent2>
        <a:accent3>
          <a:srgbClr val="BBAAAA"/>
        </a:accent3>
        <a:accent4>
          <a:srgbClr val="DADADA"/>
        </a:accent4>
        <a:accent5>
          <a:srgbClr val="FFCAAA"/>
        </a:accent5>
        <a:accent6>
          <a:srgbClr val="E72D00"/>
        </a:accent6>
        <a:hlink>
          <a:srgbClr val="666699"/>
        </a:hlink>
        <a:folHlink>
          <a:srgbClr val="996633"/>
        </a:folHlink>
      </a:clrScheme>
      <a:clrMap bg1="dk2" tx1="lt1" bg2="dk1" tx2="lt2" accent1="accent1" accent2="accent2" accent3="accent3" accent4="accent4" accent5="accent5" accent6="accent6" hlink="hlink" folHlink="folHlink"/>
    </a:extraClrScheme>
    <a:extraClrScheme>
      <a:clrScheme name="Default Design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clrMap bg1="lt1" tx1="dk1" bg2="lt2" tx2="dk2" accent1="accent1" accent2="accent2" accent3="accent3" accent4="accent4" accent5="accent5" accent6="accent6" hlink="hlink" folHlink="folHlink"/>
    </a:extraClrScheme>
    <a:extraClrScheme>
      <a:clrScheme name="Default Design 8">
        <a:dk1>
          <a:srgbClr val="000000"/>
        </a:dk1>
        <a:lt1>
          <a:srgbClr val="FFFFFF"/>
        </a:lt1>
        <a:dk2>
          <a:srgbClr val="000000"/>
        </a:dk2>
        <a:lt2>
          <a:srgbClr val="666699"/>
        </a:lt2>
        <a:accent1>
          <a:srgbClr val="FF9900"/>
        </a:accent1>
        <a:accent2>
          <a:srgbClr val="FF0000"/>
        </a:accent2>
        <a:accent3>
          <a:srgbClr val="FFFFFF"/>
        </a:accent3>
        <a:accent4>
          <a:srgbClr val="000000"/>
        </a:accent4>
        <a:accent5>
          <a:srgbClr val="FFCAAA"/>
        </a:accent5>
        <a:accent6>
          <a:srgbClr val="E70000"/>
        </a:accent6>
        <a:hlink>
          <a:srgbClr val="336699"/>
        </a:hlink>
        <a:folHlink>
          <a:srgbClr val="808080"/>
        </a:folHlink>
      </a:clrScheme>
      <a:clrMap bg1="lt1" tx1="dk1" bg2="lt2" tx2="dk2" accent1="accent1" accent2="accent2" accent3="accent3" accent4="accent4" accent5="accent5" accent6="accent6" hlink="hlink" folHlink="folHlink"/>
    </a:extraClrScheme>
    <a:extraClrScheme>
      <a:clrScheme name="Default Design 9">
        <a:dk1>
          <a:srgbClr val="000000"/>
        </a:dk1>
        <a:lt1>
          <a:srgbClr val="FFFFFF"/>
        </a:lt1>
        <a:dk2>
          <a:srgbClr val="000000"/>
        </a:dk2>
        <a:lt2>
          <a:srgbClr val="666699"/>
        </a:lt2>
        <a:accent1>
          <a:srgbClr val="CC3300"/>
        </a:accent1>
        <a:accent2>
          <a:srgbClr val="CC9900"/>
        </a:accent2>
        <a:accent3>
          <a:srgbClr val="FFFFFF"/>
        </a:accent3>
        <a:accent4>
          <a:srgbClr val="000000"/>
        </a:accent4>
        <a:accent5>
          <a:srgbClr val="E2ADAA"/>
        </a:accent5>
        <a:accent6>
          <a:srgbClr val="B98A00"/>
        </a:accent6>
        <a:hlink>
          <a:srgbClr val="CC6600"/>
        </a:hlink>
        <a:folHlink>
          <a:srgbClr val="808080"/>
        </a:folHlink>
      </a:clrScheme>
      <a:clrMap bg1="lt1" tx1="dk1" bg2="lt2" tx2="dk2" accent1="accent1" accent2="accent2" accent3="accent3" accent4="accent4" accent5="accent5" accent6="accent6" hlink="hlink" folHlink="folHlink"/>
    </a:extraClrScheme>
    <a:extraClrScheme>
      <a:clrScheme name="Default Design 10">
        <a:dk1>
          <a:srgbClr val="000000"/>
        </a:dk1>
        <a:lt1>
          <a:srgbClr val="FFFFFF"/>
        </a:lt1>
        <a:dk2>
          <a:srgbClr val="000000"/>
        </a:dk2>
        <a:lt2>
          <a:srgbClr val="666699"/>
        </a:lt2>
        <a:accent1>
          <a:srgbClr val="666699"/>
        </a:accent1>
        <a:accent2>
          <a:srgbClr val="9999FF"/>
        </a:accent2>
        <a:accent3>
          <a:srgbClr val="FFFFFF"/>
        </a:accent3>
        <a:accent4>
          <a:srgbClr val="000000"/>
        </a:accent4>
        <a:accent5>
          <a:srgbClr val="B8B8CA"/>
        </a:accent5>
        <a:accent6>
          <a:srgbClr val="8A8AE7"/>
        </a:accent6>
        <a:hlink>
          <a:srgbClr val="3366FF"/>
        </a:hlink>
        <a:folHlink>
          <a:srgbClr val="80808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53527</TotalTime>
  <Words>3844</Words>
  <Application>Microsoft Macintosh PowerPoint</Application>
  <PresentationFormat>On-screen Show (4:3)</PresentationFormat>
  <Paragraphs>748</Paragraphs>
  <Slides>78</Slides>
  <Notes>1</Notes>
  <HiddenSlides>0</HiddenSlides>
  <MMClips>0</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78</vt:i4>
      </vt:variant>
    </vt:vector>
  </HeadingPairs>
  <TitlesOfParts>
    <vt:vector size="80" baseType="lpstr">
      <vt:lpstr>Default Design</vt:lpstr>
      <vt:lpstr>Equation</vt:lpstr>
      <vt:lpstr>PowerPoint Presentation</vt:lpstr>
      <vt:lpstr>PowerPoint Presentation</vt:lpstr>
      <vt:lpstr>PowerPoint Presentation</vt:lpstr>
      <vt:lpstr>PowerPoint Presentation</vt:lpstr>
      <vt:lpstr>PowerPoint Presentation</vt:lpstr>
      <vt:lpstr>Today’s Agenda</vt:lpstr>
      <vt:lpstr>How we get here…</vt:lpstr>
      <vt:lpstr>PowerPoint Presentation</vt:lpstr>
      <vt:lpstr>PowerPoint Presentation</vt:lpstr>
      <vt:lpstr>Business Intelligence</vt:lpstr>
      <vt:lpstr>Database Workloads</vt:lpstr>
      <vt:lpstr>One Database or Two?</vt:lpstr>
      <vt:lpstr>OLTP/OLAP Architecture</vt:lpstr>
      <vt:lpstr>OLTP/OLAP Integration</vt:lpstr>
      <vt:lpstr>Three Classes of Activities</vt:lpstr>
      <vt:lpstr>Structure of Data Warehouses</vt:lpstr>
      <vt:lpstr>OLAP Cubes</vt:lpstr>
      <vt:lpstr>OLAP Cubes: Research Challenges</vt:lpstr>
      <vt:lpstr>Fast forward…</vt:lpstr>
      <vt:lpstr>PowerPoint Presentation</vt:lpstr>
      <vt:lpstr>What’s changed?</vt:lpstr>
      <vt:lpstr>ETL Bottleneck</vt:lpstr>
      <vt:lpstr>MapReduce algorithms  for processing relational data</vt:lpstr>
      <vt:lpstr>PowerPoint Presentation</vt:lpstr>
      <vt:lpstr>Design Pattern: Secondary Sorting</vt:lpstr>
      <vt:lpstr>Secondary Sorting: Solutions</vt:lpstr>
      <vt:lpstr>Value-to-Key Conversion</vt:lpstr>
      <vt:lpstr>Relational Databases</vt:lpstr>
      <vt:lpstr>Working Scenario</vt:lpstr>
      <vt:lpstr>Relational Algebra</vt:lpstr>
      <vt:lpstr>Projection </vt:lpstr>
      <vt:lpstr>Projection in MapReduce</vt:lpstr>
      <vt:lpstr>Selection</vt:lpstr>
      <vt:lpstr>Selection in MapReduce</vt:lpstr>
      <vt:lpstr>Group by… Aggregation</vt:lpstr>
      <vt:lpstr>PowerPoint Presentation</vt:lpstr>
      <vt:lpstr>Relational Joins</vt:lpstr>
      <vt:lpstr>Types of Relationships</vt:lpstr>
      <vt:lpstr>Join Algorithms in MapReduce</vt:lpstr>
      <vt:lpstr>Reduce-side Join</vt:lpstr>
      <vt:lpstr>Reduce-side Join: 1-to-1</vt:lpstr>
      <vt:lpstr>Reduce-side Join: 1-to-many</vt:lpstr>
      <vt:lpstr>Reduce-side Join: V-to-K Conversion</vt:lpstr>
      <vt:lpstr>Reduce-side Join: many-to-many</vt:lpstr>
      <vt:lpstr>Map-side Join: Basic Idea</vt:lpstr>
      <vt:lpstr>Map-side Join: Parallel Scans</vt:lpstr>
      <vt:lpstr>In-Memory Join</vt:lpstr>
      <vt:lpstr>In-Memory Join: Variants</vt:lpstr>
      <vt:lpstr>Memcached</vt:lpstr>
      <vt:lpstr>Memcached Join</vt:lpstr>
      <vt:lpstr>Which join to use?</vt:lpstr>
      <vt:lpstr>Processing Relational Data: Summary</vt:lpstr>
      <vt:lpstr>PowerPoint Presentation</vt:lpstr>
      <vt:lpstr>Need for High-Level Languages</vt:lpstr>
      <vt:lpstr>Hive and Pig</vt:lpstr>
      <vt:lpstr>Hive: Example</vt:lpstr>
      <vt:lpstr>Hive: Behind the Scenes</vt:lpstr>
      <vt:lpstr>Hive: Behind the Scenes</vt:lpstr>
      <vt:lpstr>Pig: Example</vt:lpstr>
      <vt:lpstr>Pig Query Plan</vt:lpstr>
      <vt:lpstr>Pig Script</vt:lpstr>
      <vt:lpstr>Pig Script in Hadoop</vt:lpstr>
      <vt:lpstr>What’s the role of MapReduce?</vt:lpstr>
      <vt:lpstr>Where Does Hadoop Go?</vt:lpstr>
      <vt:lpstr>A Major Step Backwards?</vt:lpstr>
      <vt:lpstr>PowerPoint Presentation</vt:lpstr>
      <vt:lpstr>Known and Unknown Unknowns</vt:lpstr>
      <vt:lpstr>OLTP/OLAP/Hadoop Architecture</vt:lpstr>
      <vt:lpstr>ETL: Redux</vt:lpstr>
      <vt:lpstr>Structure of Hadoop Warehouses</vt:lpstr>
      <vt:lpstr>A Major Step Backwards?</vt:lpstr>
      <vt:lpstr>Projection in MapReduce </vt:lpstr>
      <vt:lpstr>Selection in MapReduce</vt:lpstr>
      <vt:lpstr>Relational Joins in MapReduce</vt:lpstr>
      <vt:lpstr>Relational Databases vs. MapReduce</vt:lpstr>
      <vt:lpstr>Philosophical Differences</vt:lpstr>
      <vt:lpstr>Today’s Agenda</vt:lpstr>
      <vt:lpstr>PowerPoint Presentation</vt:lpstr>
    </vt:vector>
  </TitlesOfParts>
  <Company>University of Maryland</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Data-Intensive Information Processing Applications </dc:title>
  <dc:creator>Jimmy Lin</dc:creator>
  <cp:lastModifiedBy>Jimmy Lin</cp:lastModifiedBy>
  <cp:revision>10871</cp:revision>
  <dcterms:created xsi:type="dcterms:W3CDTF">2012-08-31T06:36:49Z</dcterms:created>
  <dcterms:modified xsi:type="dcterms:W3CDTF">2013-04-04T02:38:36Z</dcterms:modified>
</cp:coreProperties>
</file>